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4" r:id="rId1"/>
    <p:sldMasterId id="2147483754" r:id="rId2"/>
    <p:sldMasterId id="2147483869" r:id="rId3"/>
  </p:sldMasterIdLst>
  <p:notesMasterIdLst>
    <p:notesMasterId r:id="rId9"/>
  </p:notesMasterIdLst>
  <p:handoutMasterIdLst>
    <p:handoutMasterId r:id="rId10"/>
  </p:handoutMasterIdLst>
  <p:sldIdLst>
    <p:sldId id="273" r:id="rId4"/>
    <p:sldId id="290" r:id="rId5"/>
    <p:sldId id="292" r:id="rId6"/>
    <p:sldId id="291" r:id="rId7"/>
    <p:sldId id="289" r:id="rId8"/>
  </p:sldIdLst>
  <p:sldSz cx="9144000" cy="6858000" type="screen4x3"/>
  <p:notesSz cx="6718300" cy="9867900"/>
  <p:embeddedFontLst>
    <p:embeddedFont>
      <p:font typeface="Effra Bold" panose="020B0604020202020204" charset="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Effra Light" panose="020B0604020202020204" charset="0"/>
      <p:regular r:id="rId16"/>
      <p:italic r:id="rId17"/>
    </p:embeddedFont>
    <p:embeddedFont>
      <p:font typeface="Effra Heavy" panose="020B0604020202020204" charset="0"/>
      <p:bold r:id="rId18"/>
      <p:boldItalic r:id="rId19"/>
    </p:embeddedFont>
    <p:embeddedFont>
      <p:font typeface="Effra" panose="020B0604020202020204" charset="0"/>
      <p:regular r:id="rId20"/>
      <p:bold r:id="rId21"/>
      <p:italic r:id="rId22"/>
      <p:boldItalic r:id="rId23"/>
    </p:embeddedFont>
    <p:embeddedFont>
      <p:font typeface="AngsanaUPC" panose="02020603050405020304" pitchFamily="18" charset="-34"/>
      <p:regular r:id="rId24"/>
      <p:bold r:id="rId25"/>
      <p:italic r:id="rId26"/>
      <p:boldItalic r:id="rId27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1pPr>
    <a:lvl2pPr marL="457068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2pPr>
    <a:lvl3pPr marL="914133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3pPr>
    <a:lvl4pPr marL="13712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4pPr>
    <a:lvl5pPr marL="1828267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5pPr>
    <a:lvl6pPr marL="2285333" algn="l" defTabSz="914133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6pPr>
    <a:lvl7pPr marL="2742399" algn="l" defTabSz="914133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7pPr>
    <a:lvl8pPr marL="3199466" algn="l" defTabSz="914133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8pPr>
    <a:lvl9pPr marL="3656532" algn="l" defTabSz="914133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D799A1"/>
    <a:srgbClr val="BF0071"/>
    <a:srgbClr val="7EAF35"/>
    <a:srgbClr val="F3F3F3"/>
    <a:srgbClr val="F0F0F0"/>
    <a:srgbClr val="EEEEEE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9" autoAdjust="0"/>
    <p:restoredTop sz="92624" autoAdjust="0"/>
  </p:normalViewPr>
  <p:slideViewPr>
    <p:cSldViewPr showGuides="1">
      <p:cViewPr varScale="1">
        <p:scale>
          <a:sx n="58" d="100"/>
          <a:sy n="58" d="100"/>
        </p:scale>
        <p:origin x="65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13" d="100"/>
          <a:sy n="113" d="100"/>
        </p:scale>
        <p:origin x="-1326" y="-102"/>
      </p:cViewPr>
      <p:guideLst>
        <p:guide orient="horz" pos="3108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1.fntdata"/><Relationship Id="rId7" Type="http://schemas.openxmlformats.org/officeDocument/2006/relationships/slide" Target="slides/slide4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2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25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5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BDED6D5-33CC-49C8-A14A-4660977D1BEE}" type="slidenum">
              <a:rPr lang="en-GB" altLang="en-US">
                <a:latin typeface="Effra" panose="020B0603020203020204" pitchFamily="34" charset="0"/>
              </a:rPr>
              <a:pPr/>
              <a:t>‹#›</a:t>
            </a:fld>
            <a:endParaRPr lang="en-GB" altLang="en-US" dirty="0">
              <a:latin typeface="Effra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49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3763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7888"/>
            <a:ext cx="5375275" cy="44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Effra" panose="020B0603020203020204" pitchFamily="34" charset="0"/>
              </a:defRPr>
            </a:lvl1pPr>
          </a:lstStyle>
          <a:p>
            <a:fld id="{A3ADB805-8BF7-47B5-B5FB-292FECAF2630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64654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1pPr>
    <a:lvl2pPr marL="457068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2pPr>
    <a:lvl3pPr marL="914133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3pPr>
    <a:lvl4pPr marL="1371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4pPr>
    <a:lvl5pPr marL="1828267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5pPr>
    <a:lvl6pPr marL="2285333" algn="l" defTabSz="9141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99" algn="l" defTabSz="9141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66" algn="l" defTabSz="9141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532" algn="l" defTabSz="9141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3763" y="739775"/>
            <a:ext cx="4933950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Top right: atmospheric moisture</a:t>
            </a:r>
            <a:r>
              <a:rPr lang="en-GB" baseline="0" dirty="0" smtClean="0"/>
              <a:t> amount (colours, mm) with arrows showing enhanced moisture transport leading up to the 26 June flooding event. Bottom </a:t>
            </a:r>
            <a:r>
              <a:rPr lang="en-GB" baseline="0" dirty="0" err="1" smtClean="0"/>
              <a:t>rigtht</a:t>
            </a:r>
            <a:r>
              <a:rPr lang="en-GB" baseline="0" dirty="0" smtClean="0"/>
              <a:t> shows a composite of water vapour (kg/kg, colours), enhanced moisture transport (arrows) and sea level pressure for summer heavy rainfall events in the South East. You can also mention we will use a range of precursors, including atmospheric stability metrics such as equivalent potential temperature, each with their optimal lead time and region-specific characteristics.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>
                <a:solidFill>
                  <a:srgbClr val="1F497D"/>
                </a:solidFill>
              </a:rPr>
              <a:pPr/>
              <a:t>1</a:t>
            </a:fld>
            <a:endParaRPr lang="en-GB" alt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82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3763" y="739775"/>
            <a:ext cx="4933950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Top right: atmospheric moisture</a:t>
            </a:r>
            <a:r>
              <a:rPr lang="en-GB" baseline="0" dirty="0" smtClean="0"/>
              <a:t> amount (colours, mm) with arrows showing enhanced moisture transport leading up to the 26 June flooding event. Bottom </a:t>
            </a:r>
            <a:r>
              <a:rPr lang="en-GB" baseline="0" dirty="0" err="1" smtClean="0"/>
              <a:t>rigtht</a:t>
            </a:r>
            <a:r>
              <a:rPr lang="en-GB" baseline="0" dirty="0" smtClean="0"/>
              <a:t> shows a composite of water vapour (kg/kg, colours), enhanced moisture transport (arrows) and sea level pressure for summer heavy rainfall events in the South East. You can also mention we will use a range of precursors, including atmospheric stability metrics such as equivalent potential temperature, each with their optimal lead time and region-specific characteristics.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>
                <a:solidFill>
                  <a:srgbClr val="1F497D"/>
                </a:solidFill>
              </a:rPr>
              <a:pPr/>
              <a:t>2</a:t>
            </a:fld>
            <a:endParaRPr lang="en-GB" alt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82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90379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2825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46638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170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5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13" tIns="45706" rIns="91413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1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2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567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5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13" tIns="45706" rIns="91413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1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2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6538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5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13" tIns="45706" rIns="91413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1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2"/>
            <a:ext cx="2592288" cy="3960000"/>
          </a:xfrm>
        </p:spPr>
        <p:txBody>
          <a:bodyPr/>
          <a:lstStyle>
            <a:lvl1pPr marL="179947" marR="0" indent="-179947" algn="l" defTabSz="91413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39842" marR="0" indent="-179947" algn="l" defTabSz="91413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899737" marR="0" indent="-179947" algn="l" defTabSz="91413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59633" marR="0" indent="-179947" algn="l" defTabSz="91413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19528" marR="0" indent="-179947" algn="l" defTabSz="91413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79947" marR="0" lvl="0" indent="-179947" algn="l" defTabSz="91413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79947" marR="0" lvl="1" indent="-179947" algn="l" defTabSz="91413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79947" marR="0" lvl="2" indent="-179947" algn="l" defTabSz="91413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79947" marR="0" lvl="3" indent="-179947" algn="l" defTabSz="91413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79947" marR="0" lvl="4" indent="-179947" algn="l" defTabSz="91413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1692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13" tIns="45706" rIns="91413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1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3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3119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13" tIns="45706" rIns="91413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1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3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231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13" tIns="45706" rIns="91413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1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3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231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7972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310441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21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3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2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1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30" y="6237315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66652"/>
            <a:ext cx="6769100" cy="22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7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7421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3" y="4"/>
            <a:ext cx="2858344" cy="896895"/>
          </a:xfrm>
          <a:solidFill>
            <a:schemeClr val="accent1"/>
          </a:solidFill>
        </p:spPr>
        <p:txBody>
          <a:bodyPr wrap="square" lIns="71979" tIns="395885" rIns="71979" bIns="35989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5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smtClean="0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5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E0E0E1"/>
                </a:solidFill>
              </a:rPr>
              <a:t>Wednesday, 11 June 2014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1" y="6646907"/>
            <a:ext cx="2016224" cy="1254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3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37546757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7" y="438161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66652"/>
            <a:ext cx="6769100" cy="22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72945187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7" y="438161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66652"/>
            <a:ext cx="6769100" cy="22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4065756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5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746097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5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24897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2" y="3841467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6" rIns="91413" bIns="4570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89973" tIns="46786" rIns="89973" bIns="46786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5857878"/>
            <a:ext cx="6984776" cy="464400"/>
          </a:xfrm>
          <a:solidFill>
            <a:schemeClr val="bg1"/>
          </a:solidFill>
        </p:spPr>
        <p:txBody>
          <a:bodyPr lIns="89973" tIns="46786" rIns="89973" bIns="46786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95827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0" y="3841467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6" rIns="91413" bIns="4570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89973" tIns="46786" rIns="89973" bIns="46786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5857878"/>
            <a:ext cx="6984776" cy="464400"/>
          </a:xfrm>
          <a:solidFill>
            <a:schemeClr val="accent1"/>
          </a:solidFill>
        </p:spPr>
        <p:txBody>
          <a:bodyPr lIns="89973" tIns="46786" rIns="89973" bIns="46786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66466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719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8638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3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2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1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30" y="6237315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66652"/>
            <a:ext cx="6769100" cy="22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Bold" panose="020B0803020203020204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Bold" panose="020B0803020203020204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Bold" panose="020B0803020203020204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9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7421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3" y="4"/>
            <a:ext cx="2858344" cy="896895"/>
          </a:xfrm>
          <a:solidFill>
            <a:schemeClr val="accent1"/>
          </a:solidFill>
        </p:spPr>
        <p:txBody>
          <a:bodyPr wrap="square" lIns="71979" tIns="395885" rIns="71979" bIns="35989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5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smtClean="0"/>
              <a:t>Copyright University of Reading</a:t>
            </a:r>
            <a:endParaRPr lang="en-GB" dirty="0"/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5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/>
              <a:t>Wednesday, 11 June 2014</a:t>
            </a:r>
            <a:endParaRPr lang="en-GB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1" y="6646914"/>
            <a:ext cx="2016224" cy="1254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13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Effra"/>
              </a:rPr>
              <a:t>Copyright University of Reading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Effra"/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3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26910515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0792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5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13" tIns="45706" rIns="91413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2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3473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5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13" tIns="45706" rIns="91413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2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51159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5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13" tIns="45706" rIns="91413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2"/>
            <a:ext cx="2592288" cy="3960000"/>
          </a:xfrm>
        </p:spPr>
        <p:txBody>
          <a:bodyPr/>
          <a:lstStyle>
            <a:lvl1pPr marL="179947" marR="0" indent="-179947" algn="l" defTabSz="91413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39842" marR="0" indent="-179947" algn="l" defTabSz="91413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899737" marR="0" indent="-179947" algn="l" defTabSz="91413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59633" marR="0" indent="-179947" algn="l" defTabSz="91413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19528" marR="0" indent="-179947" algn="l" defTabSz="91413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79947" marR="0" lvl="0" indent="-179947" algn="l" defTabSz="91413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79947" marR="0" lvl="1" indent="-179947" algn="l" defTabSz="91413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79947" marR="0" lvl="2" indent="-179947" algn="l" defTabSz="91413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79947" marR="0" lvl="3" indent="-179947" algn="l" defTabSz="91413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79947" marR="0" lvl="4" indent="-179947" algn="l" defTabSz="91413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18523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13" tIns="45706" rIns="91413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3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8951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13" tIns="45706" rIns="91413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3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7759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13" tIns="45706" rIns="91413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3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270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3338923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505403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smtClean="0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E0E0E1"/>
                </a:solidFill>
              </a:rPr>
              <a:t>Wednesday, 11 June 2014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15875723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9" y="438165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66652"/>
            <a:ext cx="6769100" cy="22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Bold" panose="020B0803020203020204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Bold" panose="020B0803020203020204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Bold" panose="020B0803020203020204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498505558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330823612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3233334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418243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742205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58438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38876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16196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7470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2378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06193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9" y="438165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66652"/>
            <a:ext cx="6769100" cy="22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Bold" panose="020B0803020203020204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Bold" panose="020B0803020203020204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Bold" panose="020B0803020203020204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848305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6395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92475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9832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7474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759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5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9214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5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21445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2" y="3841468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6" rIns="91413" bIns="4570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chemeClr val="bg1"/>
                </a:solidFill>
                <a:latin typeface="+mj-lt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89973" tIns="46786" rIns="89973" bIns="46786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5857878"/>
            <a:ext cx="6984776" cy="464400"/>
          </a:xfrm>
          <a:solidFill>
            <a:schemeClr val="bg1"/>
          </a:solidFill>
        </p:spPr>
        <p:txBody>
          <a:bodyPr lIns="89973" tIns="46786" rIns="89973" bIns="46786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5263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0" y="3841468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6" rIns="91413" bIns="4570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chemeClr val="tx1"/>
                </a:solidFill>
                <a:latin typeface="+mj-lt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89973" tIns="46786" rIns="89973" bIns="46786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5857878"/>
            <a:ext cx="6984776" cy="464400"/>
          </a:xfrm>
          <a:solidFill>
            <a:schemeClr val="accent1"/>
          </a:solidFill>
        </p:spPr>
        <p:txBody>
          <a:bodyPr lIns="89973" tIns="46786" rIns="89973" bIns="46786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8380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9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2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30" y="6237315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9" y="438165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9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66652"/>
            <a:ext cx="6769100" cy="22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tx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tx1"/>
                </a:solidFill>
                <a:latin typeface="Effra Bold" panose="020B0803020203020204" pitchFamily="34" charset="0"/>
              </a:rPr>
              <a:t>POTENTIAL</a:t>
            </a:r>
            <a:r>
              <a:rPr lang="en-GB" altLang="en-US" sz="1400" dirty="0">
                <a:solidFill>
                  <a:schemeClr val="tx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tx1"/>
                </a:solidFill>
                <a:latin typeface="Effra Bold" panose="020B0803020203020204" pitchFamily="34" charset="0"/>
              </a:rPr>
              <a:t>OPPORTUNITIES</a:t>
            </a:r>
            <a:r>
              <a:rPr lang="en-GB" altLang="en-US" sz="1400" dirty="0">
                <a:solidFill>
                  <a:schemeClr val="tx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tx1"/>
                </a:solidFill>
                <a:latin typeface="Effra Bold" panose="020B0803020203020204" pitchFamily="34" charset="0"/>
              </a:rPr>
              <a:t>IMPACT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7" r:id="rId2"/>
    <p:sldLayoutId id="2147483696" r:id="rId3"/>
    <p:sldLayoutId id="2147483698" r:id="rId4"/>
    <p:sldLayoutId id="2147483700" r:id="rId5"/>
    <p:sldLayoutId id="2147483701" r:id="rId6"/>
    <p:sldLayoutId id="2147483702" r:id="rId7"/>
    <p:sldLayoutId id="2147483706" r:id="rId8"/>
    <p:sldLayoutId id="2147483707" r:id="rId9"/>
    <p:sldLayoutId id="2147483708" r:id="rId10"/>
    <p:sldLayoutId id="2147483713" r:id="rId11"/>
    <p:sldLayoutId id="2147483709" r:id="rId12"/>
    <p:sldLayoutId id="2147483710" r:id="rId13"/>
    <p:sldLayoutId id="2147483711" r:id="rId14"/>
    <p:sldLayoutId id="2147483712" r:id="rId15"/>
    <p:sldLayoutId id="2147483714" r:id="rId16"/>
    <p:sldLayoutId id="2147483715" r:id="rId17"/>
    <p:sldLayoutId id="2147483716" r:id="rId1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06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133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267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79947" marR="0" indent="-179947" algn="l" defTabSz="914133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39842" marR="0" indent="-179947" algn="l" defTabSz="914133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899737" marR="0" indent="-179947" algn="l" defTabSz="914133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59633" marR="0" indent="-179947" algn="l" defTabSz="914133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19528" marR="0" indent="-179947" algn="l" defTabSz="914133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3867" indent="-228533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0933" indent="-228533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8000" indent="-228533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5066" indent="-228533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8" algn="l" defTabSz="9141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3" algn="l" defTabSz="9141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0" algn="l" defTabSz="9141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67" algn="l" defTabSz="9141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33" algn="l" defTabSz="9141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99" algn="l" defTabSz="9141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66" algn="l" defTabSz="9141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32" algn="l" defTabSz="9141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7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2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30" y="6237315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7" y="438158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7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66652"/>
            <a:ext cx="6769100" cy="22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67787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06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133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267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79947" marR="0" indent="-179947" algn="l" defTabSz="914133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39842" marR="0" indent="-179947" algn="l" defTabSz="914133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899737" marR="0" indent="-179947" algn="l" defTabSz="914133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59633" marR="0" indent="-179947" algn="l" defTabSz="914133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19528" marR="0" indent="-179947" algn="l" defTabSz="914133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3867" indent="-228533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0933" indent="-228533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8000" indent="-228533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5066" indent="-228533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8" algn="l" defTabSz="9141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3" algn="l" defTabSz="9141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0" algn="l" defTabSz="9141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67" algn="l" defTabSz="9141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33" algn="l" defTabSz="9141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99" algn="l" defTabSz="9141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66" algn="l" defTabSz="9141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32" algn="l" defTabSz="9141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48467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  <p:sldLayoutId id="2147483887" r:id="rId18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hyperlink" Target="http://onlinelibrary.wiley.com/doi/10.1002/joc.4547/ful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://onlinelibrary.wiley.com/doi/10.1002/2014JD022863/full" TargetMode="Externa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991968" cy="828000"/>
          </a:xfrm>
        </p:spPr>
        <p:txBody>
          <a:bodyPr/>
          <a:lstStyle/>
          <a:p>
            <a:r>
              <a:rPr lang="en-GB" sz="3200" cap="none" dirty="0" smtClean="0">
                <a:latin typeface="Calibri" panose="020F0502020204030204" pitchFamily="34" charset="0"/>
              </a:rPr>
              <a:t>ST2.2: Large-scale atmospheric drivers</a:t>
            </a:r>
            <a:endParaRPr lang="en-GB" sz="3200" cap="none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>
                <a:solidFill>
                  <a:srgbClr val="50535A"/>
                </a:solidFill>
              </a:rPr>
              <a:pPr/>
              <a:t>1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5576" y="1772816"/>
            <a:ext cx="7920879" cy="4087556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Proposal: </a:t>
            </a:r>
            <a:r>
              <a:rPr lang="en-GB" sz="2400" dirty="0" smtClean="0">
                <a:latin typeface="Calibri" panose="020F0502020204030204" pitchFamily="34" charset="0"/>
              </a:rPr>
              <a:t>Compact KE activity (3 months):</a:t>
            </a:r>
          </a:p>
          <a:p>
            <a:r>
              <a:rPr lang="en-GB" sz="2400" dirty="0" smtClean="0">
                <a:latin typeface="Calibri" panose="020F0502020204030204" pitchFamily="34" charset="0"/>
              </a:rPr>
              <a:t>communicate SINATRA </a:t>
            </a:r>
            <a:r>
              <a:rPr lang="en-GB" sz="2400" dirty="0">
                <a:latin typeface="Calibri" panose="020F0502020204030204" pitchFamily="34" charset="0"/>
              </a:rPr>
              <a:t>work on FFIR precursor </a:t>
            </a:r>
            <a:r>
              <a:rPr lang="en-GB" sz="2400" dirty="0" smtClean="0">
                <a:latin typeface="Calibri" panose="020F0502020204030204" pitchFamily="34" charset="0"/>
              </a:rPr>
              <a:t>indices</a:t>
            </a:r>
          </a:p>
          <a:p>
            <a:r>
              <a:rPr lang="en-GB" sz="2400" dirty="0" smtClean="0">
                <a:latin typeface="Calibri" panose="020F0502020204030204" pitchFamily="34" charset="0"/>
              </a:rPr>
              <a:t>contribute to flood risk tool</a:t>
            </a:r>
          </a:p>
          <a:p>
            <a:r>
              <a:rPr lang="en-GB" sz="2400" dirty="0">
                <a:latin typeface="Calibri" panose="020F0502020204030204" pitchFamily="34" charset="0"/>
              </a:rPr>
              <a:t>d</a:t>
            </a:r>
            <a:r>
              <a:rPr lang="en-GB" sz="2400" dirty="0" smtClean="0">
                <a:latin typeface="Calibri" panose="020F0502020204030204" pitchFamily="34" charset="0"/>
              </a:rPr>
              <a:t>efine optimal index/lead times</a:t>
            </a:r>
            <a:endParaRPr lang="en-GB" sz="24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4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To discuss: </a:t>
            </a:r>
            <a:r>
              <a:rPr lang="en-GB" sz="2400" dirty="0" smtClean="0">
                <a:latin typeface="Calibri" panose="020F0502020204030204" pitchFamily="34" charset="0"/>
              </a:rPr>
              <a:t>Since key scientist involved (Adrian Champion) is not joining TENDERLY and SINATRA ST1.3 outputs are ongoing, what is the most profitable use of this resource? </a:t>
            </a:r>
          </a:p>
          <a:p>
            <a:pPr marL="0" indent="0">
              <a:buNone/>
            </a:pPr>
            <a:r>
              <a:rPr lang="en-GB" sz="2400" dirty="0" smtClean="0">
                <a:latin typeface="Calibri" panose="020F0502020204030204" pitchFamily="34" charset="0"/>
              </a:rPr>
              <a:t>Brief </a:t>
            </a:r>
            <a:r>
              <a:rPr lang="en-GB" sz="2400" dirty="0">
                <a:latin typeface="Calibri" panose="020F0502020204030204" pitchFamily="34" charset="0"/>
              </a:rPr>
              <a:t>u</a:t>
            </a:r>
            <a:r>
              <a:rPr lang="en-GB" sz="2400" dirty="0" smtClean="0">
                <a:latin typeface="Calibri" panose="020F0502020204030204" pitchFamily="34" charset="0"/>
              </a:rPr>
              <a:t>pdate of finalised and ongoing outputs…</a:t>
            </a:r>
            <a:endParaRPr lang="en-GB" dirty="0" smtClean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19675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+mn-lt"/>
              </a:rPr>
              <a:t>Richard Allan</a:t>
            </a:r>
            <a:endParaRPr lang="en-GB" dirty="0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10850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met.reading.ac.uk/~sgs02rpa/research/SINATRA/June2012MF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36712"/>
            <a:ext cx="4457506" cy="317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4320480" cy="504056"/>
          </a:xfrm>
        </p:spPr>
        <p:txBody>
          <a:bodyPr/>
          <a:lstStyle/>
          <a:p>
            <a:r>
              <a:rPr lang="en-GB" sz="3200" cap="none" dirty="0" smtClean="0">
                <a:latin typeface="Calibri" panose="020F0502020204030204" pitchFamily="34" charset="0"/>
              </a:rPr>
              <a:t>SINATRA ST1.3 advances</a:t>
            </a:r>
            <a:endParaRPr lang="en-GB" sz="3200" cap="none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>
                <a:solidFill>
                  <a:srgbClr val="50535A"/>
                </a:solidFill>
              </a:rPr>
              <a:pPr/>
              <a:t>2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3567" y="1173811"/>
            <a:ext cx="4104457" cy="3191293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Development of framework for analysing links between precursors/events</a:t>
            </a: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</a:rPr>
              <a:t>Atmospheric rivers/intense moisture transport situations less important for summer </a:t>
            </a:r>
            <a:r>
              <a:rPr lang="en-GB" dirty="0" smtClean="0">
                <a:latin typeface="Calibri" panose="020F0502020204030204" pitchFamily="34" charset="0"/>
              </a:rPr>
              <a:t>flooding (as expected)</a:t>
            </a:r>
            <a:endParaRPr lang="en-GB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Calibri" panose="020F050202020403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23528" y="2276872"/>
            <a:ext cx="4464496" cy="830997"/>
            <a:chOff x="4034835" y="5005204"/>
            <a:chExt cx="4464496" cy="830997"/>
          </a:xfrm>
        </p:grpSpPr>
        <p:sp>
          <p:nvSpPr>
            <p:cNvPr id="8" name="TextBox 7"/>
            <p:cNvSpPr txBox="1"/>
            <p:nvPr/>
          </p:nvSpPr>
          <p:spPr>
            <a:xfrm>
              <a:off x="4034835" y="5005204"/>
              <a:ext cx="1452696" cy="83099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002060"/>
                  </a:solidFill>
                  <a:latin typeface="Calibri" panose="020F0502020204030204" pitchFamily="34" charset="0"/>
                </a:rPr>
                <a:t>Extreme event?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42579" y="5005204"/>
              <a:ext cx="1956752" cy="83099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002060"/>
                  </a:solidFill>
                  <a:latin typeface="Calibri" panose="020F0502020204030204" pitchFamily="34" charset="0"/>
                </a:rPr>
                <a:t>Atmospheric precursor?</a:t>
              </a:r>
            </a:p>
          </p:txBody>
        </p:sp>
        <p:sp>
          <p:nvSpPr>
            <p:cNvPr id="10" name="Left-Right Arrow 9"/>
            <p:cNvSpPr/>
            <p:nvPr/>
          </p:nvSpPr>
          <p:spPr>
            <a:xfrm>
              <a:off x="5402987" y="5031576"/>
              <a:ext cx="1224136" cy="794802"/>
            </a:xfrm>
            <a:prstGeom prst="leftRightArrow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GB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24411"/>
            <a:ext cx="4125708" cy="250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32570" t="-1523" r="-6514" b="1523"/>
          <a:stretch/>
        </p:blipFill>
        <p:spPr>
          <a:xfrm>
            <a:off x="112040" y="4399146"/>
            <a:ext cx="5180040" cy="19641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20272" y="4149080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Calibri" panose="020F0502020204030204" pitchFamily="34" charset="0"/>
                <a:hlinkClick r:id="rId6"/>
              </a:rPr>
              <a:t>Champion </a:t>
            </a:r>
            <a:r>
              <a:rPr lang="en-GB" sz="1600" dirty="0">
                <a:latin typeface="Calibri" panose="020F0502020204030204" pitchFamily="34" charset="0"/>
                <a:hlinkClick r:id="rId6"/>
              </a:rPr>
              <a:t>et al. </a:t>
            </a:r>
            <a:r>
              <a:rPr lang="en-GB" sz="1600" dirty="0" smtClean="0">
                <a:latin typeface="Calibri" panose="020F0502020204030204" pitchFamily="34" charset="0"/>
                <a:hlinkClick r:id="rId6"/>
              </a:rPr>
              <a:t>(2015) JGR</a:t>
            </a:r>
            <a:endParaRPr lang="en-GB" sz="1600" dirty="0">
              <a:latin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2175" t="427" r="68016" b="-427"/>
          <a:stretch/>
        </p:blipFill>
        <p:spPr>
          <a:xfrm>
            <a:off x="395536" y="4437112"/>
            <a:ext cx="2088232" cy="196416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18579" y="6356067"/>
            <a:ext cx="20574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latin typeface="Calibri" panose="020F0502020204030204" pitchFamily="34" charset="0"/>
                <a:hlinkClick r:id="rId7"/>
              </a:rPr>
              <a:t>Allan </a:t>
            </a:r>
            <a:r>
              <a:rPr lang="en-GB" sz="1600" dirty="0">
                <a:latin typeface="Calibri" panose="020F0502020204030204" pitchFamily="34" charset="0"/>
                <a:hlinkClick r:id="rId7"/>
              </a:rPr>
              <a:t>et al. </a:t>
            </a:r>
            <a:r>
              <a:rPr lang="en-GB" sz="1600" dirty="0" smtClean="0">
                <a:latin typeface="Calibri" panose="020F0502020204030204" pitchFamily="34" charset="0"/>
                <a:hlinkClick r:id="rId7"/>
              </a:rPr>
              <a:t>(2015) IJOC</a:t>
            </a:r>
            <a:endParaRPr lang="en-GB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600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56784"/>
            <a:ext cx="7056784" cy="828000"/>
          </a:xfrm>
        </p:spPr>
        <p:txBody>
          <a:bodyPr/>
          <a:lstStyle/>
          <a:p>
            <a:r>
              <a:rPr lang="en-GB" sz="3200" dirty="0" smtClean="0"/>
              <a:t>Ongoing</a:t>
            </a:r>
            <a:r>
              <a:rPr lang="en-GB" sz="3200" b="0" dirty="0" smtClean="0">
                <a:latin typeface="+mn-lt"/>
              </a:rPr>
              <a:t>: </a:t>
            </a:r>
            <a:r>
              <a:rPr lang="en-GB" sz="2800" b="0" dirty="0" smtClean="0">
                <a:latin typeface="+mn-lt"/>
              </a:rPr>
              <a:t>investigating links </a:t>
            </a:r>
            <a:br>
              <a:rPr lang="en-GB" sz="2800" b="0" dirty="0" smtClean="0">
                <a:latin typeface="+mn-lt"/>
              </a:rPr>
            </a:br>
            <a:r>
              <a:rPr lang="en-GB" sz="2800" b="0" dirty="0" smtClean="0">
                <a:latin typeface="+mn-lt"/>
              </a:rPr>
              <a:t>between 3HR </a:t>
            </a:r>
            <a:r>
              <a:rPr lang="en-GB" sz="2800" b="0" u="sng" dirty="0" smtClean="0">
                <a:latin typeface="+mn-lt"/>
              </a:rPr>
              <a:t>JJA</a:t>
            </a:r>
            <a:r>
              <a:rPr lang="en-GB" sz="2800" b="0" dirty="0" smtClean="0">
                <a:latin typeface="+mn-lt"/>
              </a:rPr>
              <a:t> rainfall extremes &amp;</a:t>
            </a:r>
            <a:br>
              <a:rPr lang="en-GB" sz="2800" b="0" dirty="0" smtClean="0">
                <a:latin typeface="+mn-lt"/>
              </a:rPr>
            </a:br>
            <a:r>
              <a:rPr lang="en-GB" sz="2800" b="0" dirty="0" smtClean="0">
                <a:latin typeface="+mn-lt"/>
              </a:rPr>
              <a:t>Geopotential </a:t>
            </a:r>
            <a:r>
              <a:rPr lang="en-GB" sz="2800" b="0" dirty="0" err="1" smtClean="0">
                <a:latin typeface="+mn-lt"/>
              </a:rPr>
              <a:t>anomalIES</a:t>
            </a:r>
            <a:r>
              <a:rPr lang="en-GB" sz="2800" b="0" dirty="0" smtClean="0">
                <a:latin typeface="+mn-lt"/>
              </a:rPr>
              <a:t> in NW Atlantic</a:t>
            </a:r>
            <a:endParaRPr lang="en-GB" sz="2800" b="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>
                <a:solidFill>
                  <a:srgbClr val="50535A"/>
                </a:solidFill>
              </a:rPr>
              <a:pPr/>
              <a:t>3</a:t>
            </a:fld>
            <a:endParaRPr lang="en-GB" altLang="en-US">
              <a:solidFill>
                <a:srgbClr val="50535A"/>
              </a:solidFill>
            </a:endParaRPr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67" r="3425" b="42408"/>
          <a:stretch/>
        </p:blipFill>
        <p:spPr bwMode="auto">
          <a:xfrm>
            <a:off x="-7964" y="1526068"/>
            <a:ext cx="9151964" cy="247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Content Placeholder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67" r="3425" b="42408"/>
          <a:stretch/>
        </p:blipFill>
        <p:spPr>
          <a:xfrm>
            <a:off x="-7964" y="3958114"/>
            <a:ext cx="9151964" cy="24789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636912"/>
            <a:ext cx="1115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NW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 events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025370"/>
            <a:ext cx="1115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SE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 events</a:t>
            </a:r>
          </a:p>
        </p:txBody>
      </p:sp>
    </p:spTree>
    <p:extLst>
      <p:ext uri="{BB962C8B-B14F-4D97-AF65-F5344CB8AC3E}">
        <p14:creationId xmlns:p14="http://schemas.microsoft.com/office/powerpoint/2010/main" val="19828910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395537" y="5326101"/>
            <a:ext cx="3168352" cy="1415267"/>
            <a:chOff x="6219959" y="1411534"/>
            <a:chExt cx="2709885" cy="136234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19959" y="1411534"/>
              <a:ext cx="2709885" cy="1362347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6732241" y="2005423"/>
              <a:ext cx="842660" cy="559481"/>
            </a:xfrm>
            <a:prstGeom prst="rect">
              <a:avLst/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574901" y="2039086"/>
              <a:ext cx="510704" cy="309794"/>
            </a:xfrm>
            <a:prstGeom prst="rect">
              <a:avLst/>
            </a:prstGeom>
            <a:solidFill>
              <a:srgbClr val="5B9BD5">
                <a:lumMod val="75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085605" y="2039086"/>
              <a:ext cx="249382" cy="309794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085606" y="1556792"/>
              <a:ext cx="590850" cy="275468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732241" y="1411535"/>
              <a:ext cx="842660" cy="593888"/>
            </a:xfrm>
            <a:prstGeom prst="rect">
              <a:avLst/>
            </a:prstGeom>
            <a:solidFill>
              <a:srgbClr val="E7E6E6">
                <a:lumMod val="75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334987" y="1832260"/>
              <a:ext cx="341469" cy="516619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50000" t="42069" r="26149" b="12857"/>
          <a:stretch/>
        </p:blipFill>
        <p:spPr>
          <a:xfrm>
            <a:off x="6372200" y="4917846"/>
            <a:ext cx="2764639" cy="196753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2330" t="44339" r="73613" b="13312"/>
          <a:stretch/>
        </p:blipFill>
        <p:spPr>
          <a:xfrm>
            <a:off x="3275856" y="5229200"/>
            <a:ext cx="3168352" cy="1656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80000" cy="576064"/>
          </a:xfrm>
        </p:spPr>
        <p:txBody>
          <a:bodyPr/>
          <a:lstStyle/>
          <a:p>
            <a:r>
              <a:rPr lang="en-GB" sz="3200" dirty="0" smtClean="0"/>
              <a:t>Ongoing: </a:t>
            </a:r>
            <a:r>
              <a:rPr lang="en-GB" sz="2400" dirty="0" smtClean="0"/>
              <a:t>local thermodynamic fields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>
                <a:solidFill>
                  <a:srgbClr val="50535A"/>
                </a:solidFill>
              </a:rPr>
              <a:pPr/>
              <a:t>4</a:t>
            </a:fld>
            <a:endParaRPr lang="en-GB" altLang="en-US">
              <a:solidFill>
                <a:srgbClr val="50535A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13690" y="764127"/>
            <a:ext cx="6882646" cy="4648582"/>
            <a:chOff x="1433770" y="1732169"/>
            <a:chExt cx="6882646" cy="4648582"/>
          </a:xfrm>
        </p:grpSpPr>
        <p:grpSp>
          <p:nvGrpSpPr>
            <p:cNvPr id="5" name="Group 4"/>
            <p:cNvGrpSpPr/>
            <p:nvPr/>
          </p:nvGrpSpPr>
          <p:grpSpPr>
            <a:xfrm>
              <a:off x="1433770" y="1732169"/>
              <a:ext cx="6882646" cy="4648582"/>
              <a:chOff x="1446891" y="1732169"/>
              <a:chExt cx="6882646" cy="4648582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/>
              <a:srcRect t="81544"/>
              <a:stretch/>
            </p:blipFill>
            <p:spPr>
              <a:xfrm>
                <a:off x="1702068" y="4703658"/>
                <a:ext cx="6615001" cy="1677093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/>
              <a:srcRect l="-189" t="40904" r="189" b="44048"/>
              <a:stretch/>
            </p:blipFill>
            <p:spPr>
              <a:xfrm>
                <a:off x="1691680" y="3356992"/>
                <a:ext cx="6615001" cy="1367456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4"/>
              <a:srcRect t="426" b="84526"/>
              <a:stretch/>
            </p:blipFill>
            <p:spPr>
              <a:xfrm>
                <a:off x="1714536" y="2014473"/>
                <a:ext cx="6615001" cy="1367456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 rot="16200000">
                <a:off x="1018200" y="2416112"/>
                <a:ext cx="133763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 - 4 days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 rot="16200000">
                <a:off x="1142704" y="3629242"/>
                <a:ext cx="10886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 – 2 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 rot="16200000">
                <a:off x="1102633" y="5141521"/>
                <a:ext cx="10886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 – 0 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486961" y="1732169"/>
                <a:ext cx="2788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Td, PMSL (contours)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211960" y="1732746"/>
                <a:ext cx="1800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 </a:t>
                </a:r>
                <a:r>
                  <a:rPr lang="en-GB" dirty="0" smtClean="0"/>
                  <a:t>Evaporation</a:t>
                </a:r>
                <a:endParaRPr lang="en-GB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363170" y="1764684"/>
                <a:ext cx="17503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CWV, </a:t>
                </a:r>
                <a:r>
                  <a:rPr lang="en-GB" dirty="0" smtClean="0">
                    <a:sym typeface="Wingdings" panose="05000000000000000000" pitchFamily="2" charset="2"/>
                  </a:rPr>
                  <a:t></a:t>
                </a:r>
                <a:r>
                  <a:rPr lang="en-GB" dirty="0" smtClean="0"/>
                  <a:t>WVT</a:t>
                </a:r>
                <a:endParaRPr lang="en-GB" dirty="0"/>
              </a:p>
            </p:txBody>
          </p:sp>
        </p:grpSp>
        <p:sp>
          <p:nvSpPr>
            <p:cNvPr id="16" name="Freeform 15"/>
            <p:cNvSpPr/>
            <p:nvPr/>
          </p:nvSpPr>
          <p:spPr>
            <a:xfrm>
              <a:off x="2647666" y="2811439"/>
              <a:ext cx="590041" cy="2700246"/>
            </a:xfrm>
            <a:custGeom>
              <a:avLst/>
              <a:gdLst>
                <a:gd name="connsiteX0" fmla="*/ 0 w 590041"/>
                <a:gd name="connsiteY0" fmla="*/ 0 h 2700246"/>
                <a:gd name="connsiteX1" fmla="*/ 136477 w 590041"/>
                <a:gd name="connsiteY1" fmla="*/ 1323833 h 2700246"/>
                <a:gd name="connsiteX2" fmla="*/ 545910 w 590041"/>
                <a:gd name="connsiteY2" fmla="*/ 2579427 h 2700246"/>
                <a:gd name="connsiteX3" fmla="*/ 559558 w 590041"/>
                <a:gd name="connsiteY3" fmla="*/ 2579427 h 2700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041" h="2700246">
                  <a:moveTo>
                    <a:pt x="0" y="0"/>
                  </a:moveTo>
                  <a:cubicBezTo>
                    <a:pt x="22746" y="446964"/>
                    <a:pt x="45492" y="893929"/>
                    <a:pt x="136477" y="1323833"/>
                  </a:cubicBezTo>
                  <a:cubicBezTo>
                    <a:pt x="227462" y="1753738"/>
                    <a:pt x="475397" y="2370161"/>
                    <a:pt x="545910" y="2579427"/>
                  </a:cubicBezTo>
                  <a:cubicBezTo>
                    <a:pt x="616424" y="2788693"/>
                    <a:pt x="587991" y="2684060"/>
                    <a:pt x="559558" y="2579427"/>
                  </a:cubicBezTo>
                </a:path>
              </a:pathLst>
            </a:custGeom>
            <a:noFill/>
            <a:ln w="63500">
              <a:solidFill>
                <a:schemeClr val="tx2">
                  <a:lumMod val="75000"/>
                  <a:lumOff val="25000"/>
                </a:schemeClr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4283968" y="2963839"/>
              <a:ext cx="590041" cy="2700246"/>
            </a:xfrm>
            <a:custGeom>
              <a:avLst/>
              <a:gdLst>
                <a:gd name="connsiteX0" fmla="*/ 0 w 590041"/>
                <a:gd name="connsiteY0" fmla="*/ 0 h 2700246"/>
                <a:gd name="connsiteX1" fmla="*/ 136477 w 590041"/>
                <a:gd name="connsiteY1" fmla="*/ 1323833 h 2700246"/>
                <a:gd name="connsiteX2" fmla="*/ 545910 w 590041"/>
                <a:gd name="connsiteY2" fmla="*/ 2579427 h 2700246"/>
                <a:gd name="connsiteX3" fmla="*/ 559558 w 590041"/>
                <a:gd name="connsiteY3" fmla="*/ 2579427 h 2700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041" h="2700246">
                  <a:moveTo>
                    <a:pt x="0" y="0"/>
                  </a:moveTo>
                  <a:cubicBezTo>
                    <a:pt x="22746" y="446964"/>
                    <a:pt x="45492" y="893929"/>
                    <a:pt x="136477" y="1323833"/>
                  </a:cubicBezTo>
                  <a:cubicBezTo>
                    <a:pt x="227462" y="1753738"/>
                    <a:pt x="475397" y="2370161"/>
                    <a:pt x="545910" y="2579427"/>
                  </a:cubicBezTo>
                  <a:cubicBezTo>
                    <a:pt x="616424" y="2788693"/>
                    <a:pt x="587991" y="2684060"/>
                    <a:pt x="559558" y="2579427"/>
                  </a:cubicBezTo>
                </a:path>
              </a:pathLst>
            </a:custGeom>
            <a:noFill/>
            <a:ln w="63500">
              <a:solidFill>
                <a:schemeClr val="tx2">
                  <a:lumMod val="75000"/>
                  <a:lumOff val="25000"/>
                </a:schemeClr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3947" r="74137" b="55950"/>
          <a:stretch/>
        </p:blipFill>
        <p:spPr>
          <a:xfrm>
            <a:off x="7164289" y="1114049"/>
            <a:ext cx="1944216" cy="245896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51306" r="26023" b="55950"/>
          <a:stretch/>
        </p:blipFill>
        <p:spPr>
          <a:xfrm>
            <a:off x="0" y="2402688"/>
            <a:ext cx="1767345" cy="174639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760087" y="1484784"/>
            <a:ext cx="1132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CWV</a:t>
            </a:r>
            <a:endParaRPr lang="en-GB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83768" y="2780928"/>
            <a:ext cx="566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tx2"/>
                </a:solidFill>
                <a:latin typeface="+mn-lt"/>
              </a:rPr>
              <a:t>+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55776" y="4140369"/>
            <a:ext cx="566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tx2"/>
                </a:solidFill>
                <a:latin typeface="+mn-lt"/>
              </a:rPr>
              <a:t>+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99783" y="4281774"/>
            <a:ext cx="566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tx2"/>
                </a:solidFill>
                <a:latin typeface="+mn-lt"/>
              </a:rPr>
              <a:t>+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97892" y="2852936"/>
            <a:ext cx="566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tx2"/>
                </a:solidFill>
                <a:latin typeface="+mn-lt"/>
              </a:rPr>
              <a:t>+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26084" y="1456842"/>
            <a:ext cx="566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tx2"/>
                </a:solidFill>
                <a:latin typeface="+mn-lt"/>
              </a:rPr>
              <a:t>+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70100" y="2924944"/>
            <a:ext cx="566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tx2"/>
                </a:solidFill>
                <a:latin typeface="+mn-lt"/>
              </a:rPr>
              <a:t>+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42108" y="4068361"/>
            <a:ext cx="566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tx2"/>
                </a:solidFill>
                <a:latin typeface="+mn-lt"/>
              </a:rPr>
              <a:t>+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490468" y="3429000"/>
            <a:ext cx="16173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 smtClean="0">
                <a:solidFill>
                  <a:schemeClr val="tx2"/>
                </a:solidFill>
                <a:latin typeface="+mn-lt"/>
              </a:rPr>
              <a:t>Composite of 2000 heaviest JJA  3hr rainfall events (SE)</a:t>
            </a:r>
          </a:p>
        </p:txBody>
      </p:sp>
    </p:spTree>
    <p:extLst>
      <p:ext uri="{BB962C8B-B14F-4D97-AF65-F5344CB8AC3E}">
        <p14:creationId xmlns:p14="http://schemas.microsoft.com/office/powerpoint/2010/main" val="363443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Ideas for tenderly work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00" y="2214002"/>
            <a:ext cx="8179648" cy="3960000"/>
          </a:xfrm>
        </p:spPr>
        <p:txBody>
          <a:bodyPr/>
          <a:lstStyle/>
          <a:p>
            <a:r>
              <a:rPr lang="en-GB" dirty="0" smtClean="0"/>
              <a:t>To discuss…</a:t>
            </a:r>
          </a:p>
          <a:p>
            <a:pPr marL="179947" lvl="1">
              <a:buClr>
                <a:schemeClr val="accent1"/>
              </a:buClr>
              <a:buFont typeface="Arial" charset="0"/>
              <a:buChar char="•"/>
            </a:pPr>
            <a:r>
              <a:rPr lang="en-GB" dirty="0"/>
              <a:t>KE </a:t>
            </a:r>
            <a:r>
              <a:rPr lang="en-GB" dirty="0" smtClean="0"/>
              <a:t>to communicate finalised SINATRA </a:t>
            </a:r>
            <a:r>
              <a:rPr lang="en-GB" dirty="0"/>
              <a:t>work to </a:t>
            </a:r>
            <a:r>
              <a:rPr lang="en-GB" dirty="0" smtClean="0"/>
              <a:t>FFC/EA as planned </a:t>
            </a:r>
          </a:p>
          <a:p>
            <a:r>
              <a:rPr lang="en-GB" dirty="0" smtClean="0"/>
              <a:t>3 months to extend SINATRA work to usable outputs? </a:t>
            </a:r>
            <a:endParaRPr lang="en-GB" dirty="0"/>
          </a:p>
          <a:p>
            <a:pPr lvl="1"/>
            <a:r>
              <a:rPr lang="en-GB" dirty="0" smtClean="0"/>
              <a:t>add to existing PDRAs tasks, e.g. Newcastle PDRA in collaboration with Reading </a:t>
            </a:r>
          </a:p>
          <a:p>
            <a:pPr lvl="1"/>
            <a:r>
              <a:rPr lang="en-GB" dirty="0" smtClean="0"/>
              <a:t>Apply precursor diagnostics:</a:t>
            </a:r>
          </a:p>
          <a:p>
            <a:pPr lvl="2"/>
            <a:r>
              <a:rPr lang="en-GB" dirty="0" smtClean="0"/>
              <a:t>TENDERLY case studies</a:t>
            </a:r>
          </a:p>
          <a:p>
            <a:pPr lvl="2"/>
            <a:r>
              <a:rPr lang="en-GB" dirty="0" smtClean="0"/>
              <a:t>Flood events/impacts rather than intense rainfall?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>
                <a:solidFill>
                  <a:srgbClr val="50535A"/>
                </a:solidFill>
              </a:rPr>
              <a:pPr/>
              <a:t>5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361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adingCorporateTemplate2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oR-PP-Template-STANDARD-WIDTH-v-25" id="{B9F6B930-8051-4310-8262-DD274C3A7F72}" vid="{D4408CE3-CDB9-456E-B7A5-DC29AAF7E81D}"/>
    </a:ext>
  </a:extLst>
</a:theme>
</file>

<file path=ppt/theme/theme2.xml><?xml version="1.0" encoding="utf-8"?>
<a:theme xmlns:a="http://schemas.openxmlformats.org/drawingml/2006/main" name="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ReadingCorporateTemplate2</Template>
  <TotalTime>897</TotalTime>
  <Words>417</Words>
  <Application>Microsoft Office PowerPoint</Application>
  <PresentationFormat>On-screen Show (4:3)</PresentationFormat>
  <Paragraphs>54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Effra Bold</vt:lpstr>
      <vt:lpstr>Calibri</vt:lpstr>
      <vt:lpstr>Effra Light</vt:lpstr>
      <vt:lpstr>Effra Heavy</vt:lpstr>
      <vt:lpstr>Effra</vt:lpstr>
      <vt:lpstr>AngsanaUPC</vt:lpstr>
      <vt:lpstr>Wingdings</vt:lpstr>
      <vt:lpstr>Arial</vt:lpstr>
      <vt:lpstr>ReadingCorporateTemplate2</vt:lpstr>
      <vt:lpstr>UoR Theme</vt:lpstr>
      <vt:lpstr>1_UoR Theme</vt:lpstr>
      <vt:lpstr>ST2.2: Large-scale atmospheric drivers</vt:lpstr>
      <vt:lpstr>SINATRA ST1.3 advances</vt:lpstr>
      <vt:lpstr>Ongoing: investigating links  between 3HR JJA rainfall extremes &amp; Geopotential anomalIES in NW Atlantic</vt:lpstr>
      <vt:lpstr>Ongoing: local thermodynamic fields</vt:lpstr>
      <vt:lpstr>Ideas for tenderly work</vt:lpstr>
    </vt:vector>
  </TitlesOfParts>
  <Company>University of Reading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Louise Dance</dc:creator>
  <cp:lastModifiedBy>Richard Philip Allan</cp:lastModifiedBy>
  <cp:revision>78</cp:revision>
  <cp:lastPrinted>2006-09-19T14:59:33Z</cp:lastPrinted>
  <dcterms:created xsi:type="dcterms:W3CDTF">2016-02-29T09:37:07Z</dcterms:created>
  <dcterms:modified xsi:type="dcterms:W3CDTF">2016-11-24T09:18:31Z</dcterms:modified>
</cp:coreProperties>
</file>