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</p:sldMasterIdLst>
  <p:notesMasterIdLst>
    <p:notesMasterId r:id="rId25"/>
  </p:notesMasterIdLst>
  <p:sldIdLst>
    <p:sldId id="256" r:id="rId4"/>
    <p:sldId id="258" r:id="rId5"/>
    <p:sldId id="257" r:id="rId6"/>
    <p:sldId id="263" r:id="rId7"/>
    <p:sldId id="262" r:id="rId8"/>
    <p:sldId id="264" r:id="rId9"/>
    <p:sldId id="266" r:id="rId10"/>
    <p:sldId id="267" r:id="rId11"/>
    <p:sldId id="269" r:id="rId12"/>
    <p:sldId id="271" r:id="rId13"/>
    <p:sldId id="281" r:id="rId14"/>
    <p:sldId id="277" r:id="rId15"/>
    <p:sldId id="278" r:id="rId16"/>
    <p:sldId id="279" r:id="rId17"/>
    <p:sldId id="280" r:id="rId18"/>
    <p:sldId id="273" r:id="rId19"/>
    <p:sldId id="274" r:id="rId20"/>
    <p:sldId id="275" r:id="rId21"/>
    <p:sldId id="276" r:id="rId22"/>
    <p:sldId id="268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B71C8-2376-4B79-AB30-56B7D36ECF2B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6A3CC-1AB0-455D-AD83-ADCB136DA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4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84064" y="8685922"/>
            <a:ext cx="2972335" cy="45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2ECF4ECA-3DB8-44B0-BA62-7631DFE9332B}" type="slidenum">
              <a:rPr lang="en-GB" sz="1200">
                <a:solidFill>
                  <a:schemeClr val="tx1"/>
                </a:solidFill>
              </a:rPr>
              <a:pPr algn="r" eaLnBrk="1" hangingPunct="1">
                <a:lnSpc>
                  <a:spcPct val="100000"/>
                </a:lnSpc>
              </a:pPr>
              <a:t>12</a:t>
            </a:fld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9356" y="686387"/>
            <a:ext cx="5004097" cy="3427536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52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52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19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036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49457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773238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773238"/>
            <a:ext cx="3390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865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9629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9319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117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1919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198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92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219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347663"/>
            <a:ext cx="1733550" cy="61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47663"/>
            <a:ext cx="5048250" cy="617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0890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60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12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7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8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91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14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95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1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242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51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97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00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53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04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81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601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46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5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495D5-51E9-4465-AFDA-9FEB20632A2F}" type="datetimeFigureOut">
              <a:rPr lang="en-GB" smtClean="0"/>
              <a:t>13/12/2013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2C382-9FA2-4F9C-9E1B-F360230590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47663"/>
            <a:ext cx="6934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773238"/>
            <a:ext cx="693420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 smtClean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278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charset="0"/>
        </a:defRPr>
      </a:lvl9pPr>
    </p:titleStyle>
    <p:bodyStyle>
      <a:lvl1pPr marL="261938" indent="-261938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623888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2pPr>
      <a:lvl3pPr marL="987425" indent="-184150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3pPr>
      <a:lvl4pPr marL="1349375" indent="-1825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4pPr>
      <a:lvl5pPr marL="1698625" indent="-169863" algn="l" rtl="0" eaLnBrk="0" fontAlgn="base" hangingPunct="0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Analysis of Cyclone Friedhelm, 8 December 2011 (DIAMET IOP-8)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886200"/>
            <a:ext cx="6624736" cy="1752600"/>
          </a:xfrm>
        </p:spPr>
        <p:txBody>
          <a:bodyPr>
            <a:normAutofit/>
          </a:bodyPr>
          <a:lstStyle/>
          <a:p>
            <a:r>
              <a:rPr lang="en-GB" dirty="0" smtClean="0"/>
              <a:t>Laura Baker, Oscar Martinez-Alvarado, Sue Gray, John Methven, Nigel Roberts, Bob Plant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2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2400300"/>
            <a:ext cx="2714625" cy="379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539" y="-853440"/>
            <a:ext cx="2074545" cy="408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0" y="-853441"/>
            <a:ext cx="207454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400300"/>
            <a:ext cx="2714625" cy="3794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88225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850 hPa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3048000"/>
            <a:ext cx="144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1800 UTC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414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2882751"/>
          </a:xfrm>
        </p:spPr>
        <p:txBody>
          <a:bodyPr/>
          <a:lstStyle/>
          <a:p>
            <a:r>
              <a:rPr lang="en-GB" dirty="0" smtClean="0"/>
              <a:t>MOGREPS-UK ensemble </a:t>
            </a:r>
            <a:br>
              <a:rPr lang="en-GB" dirty="0" smtClean="0"/>
            </a:br>
            <a:r>
              <a:rPr lang="en-GB" dirty="0" smtClean="0"/>
              <a:t>and </a:t>
            </a:r>
            <a:br>
              <a:rPr lang="en-GB" dirty="0" smtClean="0"/>
            </a:br>
            <a:r>
              <a:rPr lang="en-GB" dirty="0" smtClean="0"/>
              <a:t>UKV simulations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4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7" name="Picture 9" descr="wind850_1600_z1_00to03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719138"/>
            <a:ext cx="66294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8" name="Picture 10" descr="wind850_1600_z1_00to03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719138"/>
            <a:ext cx="66294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9" name="Picture 11" descr="rate_1600_z1_00to03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719138"/>
            <a:ext cx="66294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0" name="Picture 12" descr="rate_1600_z1_00to03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719138"/>
            <a:ext cx="66294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23" name="Rectangle 4"/>
          <p:cNvSpPr txBox="1">
            <a:spLocks noGrp="1" noChangeArrowheads="1"/>
          </p:cNvSpPr>
          <p:nvPr/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000">
                <a:solidFill>
                  <a:schemeClr val="tx1"/>
                </a:solidFill>
              </a:rPr>
              <a:t>© Crown copyright   Met Office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2190750" y="304800"/>
            <a:ext cx="65532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MOGREPS-UK members 0 to 3  16 UTC from 03 UTC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276225" y="2266950"/>
            <a:ext cx="1781175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Wind speed 850 hPa</a:t>
            </a:r>
          </a:p>
          <a:p>
            <a:pPr>
              <a:spcBef>
                <a:spcPct val="50000"/>
              </a:spcBef>
            </a:pPr>
            <a:r>
              <a:rPr lang="en-GB"/>
              <a:t>Arrows along high wind cores</a:t>
            </a:r>
          </a:p>
          <a:p>
            <a:pPr>
              <a:spcBef>
                <a:spcPct val="50000"/>
              </a:spcBef>
            </a:pPr>
            <a:r>
              <a:rPr lang="en-GB"/>
              <a:t>and</a:t>
            </a:r>
          </a:p>
          <a:p>
            <a:pPr>
              <a:spcBef>
                <a:spcPct val="50000"/>
              </a:spcBef>
            </a:pPr>
            <a:r>
              <a:rPr lang="en-GB"/>
              <a:t>rain rate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7010400" y="6629400"/>
            <a:ext cx="15525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/>
              <a:t>Nigel Roberts</a:t>
            </a:r>
          </a:p>
        </p:txBody>
      </p:sp>
    </p:spTree>
    <p:extLst>
      <p:ext uri="{BB962C8B-B14F-4D97-AF65-F5344CB8AC3E}">
        <p14:creationId xmlns:p14="http://schemas.microsoft.com/office/powerpoint/2010/main" val="1295059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ukv03_11Z_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876300"/>
            <a:ext cx="43053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85950" y="371475"/>
            <a:ext cx="64008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Specific Humidity  ~ 4km   11 UTC  UKV from 03 UTC</a:t>
            </a:r>
          </a:p>
        </p:txBody>
      </p:sp>
      <p:sp>
        <p:nvSpPr>
          <p:cNvPr id="46086" name="Rectangle 4"/>
          <p:cNvSpPr txBox="1">
            <a:spLocks noGrp="1" noChangeArrowheads="1"/>
          </p:cNvSpPr>
          <p:nvPr/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000">
                <a:solidFill>
                  <a:schemeClr val="tx1"/>
                </a:solidFill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3683262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5" name="Picture 9" descr="ukv03_11Z_w_xc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800225"/>
            <a:ext cx="63627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ukv03_11Z_w_xc1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800225"/>
            <a:ext cx="63627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7" name="Picture 11" descr="ukv03_11Z_speed_xc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800225"/>
            <a:ext cx="63627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1847850" y="781050"/>
            <a:ext cx="52101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Vertical velocity then wind speed in section </a:t>
            </a:r>
            <a:r>
              <a:rPr lang="en-GB" dirty="0" smtClean="0"/>
              <a:t>xc1     </a:t>
            </a:r>
            <a:r>
              <a:rPr lang="en-GB" dirty="0"/>
              <a:t>11 UTC  UKV from 03 UTC</a:t>
            </a:r>
          </a:p>
        </p:txBody>
      </p:sp>
      <p:sp>
        <p:nvSpPr>
          <p:cNvPr id="45069" name="Rectangle 4"/>
          <p:cNvSpPr txBox="1">
            <a:spLocks noGrp="1" noChangeArrowheads="1"/>
          </p:cNvSpPr>
          <p:nvPr/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000">
                <a:solidFill>
                  <a:schemeClr val="tx1"/>
                </a:solidFill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2128549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ukv03_11Z_u_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52613"/>
            <a:ext cx="64103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ukv03_11Z_v_x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52613"/>
            <a:ext cx="64103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847850" y="781050"/>
            <a:ext cx="5210175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u then v component of wind in section </a:t>
            </a:r>
            <a:r>
              <a:rPr lang="en-GB" dirty="0" smtClean="0"/>
              <a:t>x1           11 UTC  </a:t>
            </a:r>
            <a:r>
              <a:rPr lang="en-GB" dirty="0"/>
              <a:t>UKV from 03 UTC</a:t>
            </a:r>
          </a:p>
        </p:txBody>
      </p:sp>
      <p:sp>
        <p:nvSpPr>
          <p:cNvPr id="47111" name="Rectangle 4"/>
          <p:cNvSpPr txBox="1">
            <a:spLocks noGrp="1" noChangeArrowheads="1"/>
          </p:cNvSpPr>
          <p:nvPr/>
        </p:nvSpPr>
        <p:spPr bwMode="auto">
          <a:xfrm>
            <a:off x="323850" y="65532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000">
                <a:solidFill>
                  <a:schemeClr val="tx1"/>
                </a:solidFill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8484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3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-1047749"/>
            <a:ext cx="2160270" cy="4255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1301115"/>
            <a:ext cx="2160270" cy="425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3649979"/>
            <a:ext cx="2160270" cy="4255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8264" y="332656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Wind speed</a:t>
            </a:r>
          </a:p>
          <a:p>
            <a:r>
              <a:rPr lang="en-GB" sz="3200" dirty="0" smtClean="0"/>
              <a:t>In m s</a:t>
            </a:r>
            <a:r>
              <a:rPr lang="en-GB" sz="3200" baseline="30000" dirty="0" smtClean="0"/>
              <a:t>-1</a:t>
            </a:r>
            <a:endParaRPr lang="en-GB" sz="3200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01987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(T+0)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013501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(T+6)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62365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Reading simulation (T+12)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005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-1047749"/>
            <a:ext cx="2160269" cy="4255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1301115"/>
            <a:ext cx="2160269" cy="425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1865" y="3649979"/>
            <a:ext cx="2160269" cy="4255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332656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Wind speed</a:t>
            </a:r>
          </a:p>
          <a:p>
            <a:r>
              <a:rPr lang="en-GB" sz="3200" dirty="0" smtClean="0"/>
              <a:t>In m s</a:t>
            </a:r>
            <a:r>
              <a:rPr lang="en-GB" sz="3200" baseline="30000" dirty="0" smtClean="0"/>
              <a:t>-1</a:t>
            </a:r>
            <a:endParaRPr lang="en-GB" sz="3200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6948264" y="2636912"/>
            <a:ext cx="180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Thin </a:t>
            </a:r>
            <a:r>
              <a:rPr lang="en-GB" sz="3200" dirty="0" smtClean="0"/>
              <a:t>lines:</a:t>
            </a:r>
          </a:p>
          <a:p>
            <a:r>
              <a:rPr lang="el-GR" sz="3200" dirty="0" smtClean="0">
                <a:cs typeface="Calibri"/>
              </a:rPr>
              <a:t>θ</a:t>
            </a:r>
            <a:r>
              <a:rPr lang="en-GB" sz="3200" baseline="-25000" dirty="0">
                <a:cs typeface="Calibri"/>
              </a:rPr>
              <a:t>e</a:t>
            </a:r>
            <a:r>
              <a:rPr lang="en-GB" sz="3200" dirty="0">
                <a:cs typeface="Calibri"/>
              </a:rPr>
              <a:t> isolines in </a:t>
            </a:r>
            <a:r>
              <a:rPr lang="en-GB" sz="3200" dirty="0" smtClean="0">
                <a:cs typeface="Calibri"/>
              </a:rPr>
              <a:t>K</a:t>
            </a:r>
            <a:endParaRPr lang="en-GB" sz="3200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01987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(T+0)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13501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(T+6)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362365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Reading simulation (T+12)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6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" y="1737122"/>
            <a:ext cx="2473643" cy="3383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957" y="1698784"/>
            <a:ext cx="2473643" cy="3460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57" y="1698784"/>
            <a:ext cx="2473643" cy="3460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57" y="1698784"/>
            <a:ext cx="2473643" cy="3460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6010" y="5445224"/>
            <a:ext cx="4991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Colour  - Wind speed in m s</a:t>
            </a:r>
            <a:r>
              <a:rPr lang="en-GB" sz="3200" baseline="30000" dirty="0" smtClean="0"/>
              <a:t>-1</a:t>
            </a:r>
          </a:p>
          <a:p>
            <a:pPr algn="ctr"/>
            <a:r>
              <a:rPr lang="en-GB" sz="3200" dirty="0" smtClean="0"/>
              <a:t>Thin lines  </a:t>
            </a:r>
            <a:r>
              <a:rPr lang="en-GB" sz="3200" dirty="0"/>
              <a:t>- </a:t>
            </a:r>
            <a:r>
              <a:rPr lang="el-GR" sz="3200" dirty="0" smtClean="0">
                <a:latin typeface="Calibri"/>
                <a:cs typeface="Calibri"/>
              </a:rPr>
              <a:t>θ</a:t>
            </a:r>
            <a:r>
              <a:rPr lang="en-GB" sz="3200" baseline="-25000" dirty="0" smtClean="0">
                <a:latin typeface="Calibri"/>
                <a:cs typeface="Calibri"/>
              </a:rPr>
              <a:t>e</a:t>
            </a:r>
            <a:r>
              <a:rPr lang="en-GB" sz="3200" dirty="0" smtClean="0">
                <a:latin typeface="Calibri"/>
                <a:cs typeface="Calibri"/>
              </a:rPr>
              <a:t> isolines in K</a:t>
            </a:r>
            <a:endParaRPr lang="en-GB" sz="3200" baseline="30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93357" y="908720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Dropsondes </a:t>
            </a:r>
          </a:p>
          <a:p>
            <a:pPr algn="ctr"/>
            <a:r>
              <a:rPr lang="en-GB" sz="2400" dirty="0" smtClean="0"/>
              <a:t>1-10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326956" y="908720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(T+0)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460557" y="908720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Operational </a:t>
            </a:r>
          </a:p>
          <a:p>
            <a:pPr algn="ctr"/>
            <a:r>
              <a:rPr lang="en-GB" sz="2400" dirty="0" smtClean="0"/>
              <a:t>(T+6)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670357" y="908720"/>
            <a:ext cx="247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Reading simulation (T+12)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630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Planning to write paper on: Characterization of the multiple sting jets in cyclone Friedhelm (title TBC)</a:t>
            </a:r>
          </a:p>
          <a:p>
            <a:r>
              <a:rPr lang="en-GB" dirty="0" smtClean="0"/>
              <a:t>Key components: </a:t>
            </a:r>
          </a:p>
          <a:p>
            <a:pPr lvl="1"/>
            <a:r>
              <a:rPr lang="en-GB" dirty="0" smtClean="0"/>
              <a:t>Comparison between aircraft observations and model data</a:t>
            </a:r>
          </a:p>
          <a:p>
            <a:pPr lvl="1"/>
            <a:r>
              <a:rPr lang="en-GB" dirty="0" smtClean="0"/>
              <a:t>Using a moisture tracer diagnostic to clarify the role of evaporation</a:t>
            </a:r>
          </a:p>
          <a:p>
            <a:pPr lvl="1"/>
            <a:r>
              <a:rPr lang="en-GB" dirty="0" smtClean="0"/>
              <a:t>Study of the evolution of the sting jet, affecting low-level winds over a 12-hour period</a:t>
            </a:r>
          </a:p>
          <a:p>
            <a:pPr lvl="1"/>
            <a:r>
              <a:rPr lang="en-GB" dirty="0" smtClean="0"/>
              <a:t>Investigation of the relationship between the SJ and the CCB and other strong jets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2400300"/>
            <a:ext cx="2714625" cy="379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539" y="-853440"/>
            <a:ext cx="2074545" cy="408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0" y="-853441"/>
            <a:ext cx="207454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400300"/>
            <a:ext cx="2714625" cy="3794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048000"/>
            <a:ext cx="144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1200 UTC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88225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3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2400300"/>
            <a:ext cx="2714625" cy="379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539" y="-853440"/>
            <a:ext cx="2074545" cy="408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0" y="-853441"/>
            <a:ext cx="207454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400300"/>
            <a:ext cx="2714625" cy="3794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048000"/>
            <a:ext cx="144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1700 UTC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88225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99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 between aircraft observations and model data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80" y="1813466"/>
            <a:ext cx="3788861" cy="502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565" y="1427113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Dropsondes 11-17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46822" y="1415534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Model at 1300UTC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578313" y="1796445"/>
            <a:ext cx="188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 speed </a:t>
            </a:r>
          </a:p>
          <a:p>
            <a:r>
              <a:rPr lang="en-GB" dirty="0" smtClean="0"/>
              <a:t>in m s</a:t>
            </a:r>
            <a:r>
              <a:rPr lang="en-GB" baseline="30000" dirty="0" smtClean="0"/>
              <a:t>-1</a:t>
            </a:r>
            <a:endParaRPr lang="en-GB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578313" y="4509120"/>
            <a:ext cx="188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Relative humidity (</a:t>
            </a:r>
            <a:r>
              <a:rPr lang="en-GB" dirty="0" err="1" smtClean="0"/>
              <a:t>wrt</a:t>
            </a:r>
            <a:r>
              <a:rPr lang="en-GB" dirty="0" smtClean="0"/>
              <a:t> ice) </a:t>
            </a:r>
          </a:p>
          <a:p>
            <a:r>
              <a:rPr lang="en-GB" dirty="0" smtClean="0"/>
              <a:t>in %</a:t>
            </a:r>
            <a:endParaRPr lang="en-GB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6655276" y="350100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Thin lines are </a:t>
            </a:r>
            <a:r>
              <a:rPr lang="el-GR" dirty="0" smtClean="0">
                <a:latin typeface="Calibri"/>
                <a:cs typeface="Calibri"/>
              </a:rPr>
              <a:t>θ</a:t>
            </a:r>
            <a:r>
              <a:rPr lang="en-GB" baseline="-25000" dirty="0" smtClean="0">
                <a:latin typeface="Calibri"/>
                <a:cs typeface="Calibri"/>
              </a:rPr>
              <a:t>e</a:t>
            </a:r>
            <a:r>
              <a:rPr lang="en-GB" dirty="0" smtClean="0"/>
              <a:t> isolines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61177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1300 UTC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09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Comparison between aircraft observations and model data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72354" y="1445967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Dropsondes</a:t>
            </a:r>
            <a:r>
              <a:rPr lang="en-GB" dirty="0" smtClean="0"/>
              <a:t> 18-22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652740" y="1445967"/>
            <a:ext cx="193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Model at 1800UTC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482" y="1754763"/>
            <a:ext cx="3810519" cy="498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8313" y="1796445"/>
            <a:ext cx="188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 speed </a:t>
            </a:r>
          </a:p>
          <a:p>
            <a:r>
              <a:rPr lang="en-GB" dirty="0" smtClean="0"/>
              <a:t>in m s</a:t>
            </a:r>
            <a:r>
              <a:rPr lang="en-GB" baseline="30000" dirty="0" smtClean="0"/>
              <a:t>-1</a:t>
            </a:r>
            <a:endParaRPr lang="en-GB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578313" y="4509120"/>
            <a:ext cx="188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Relative humidity (</a:t>
            </a:r>
            <a:r>
              <a:rPr lang="en-GB" dirty="0" err="1" smtClean="0"/>
              <a:t>wrt</a:t>
            </a:r>
            <a:r>
              <a:rPr lang="en-GB" dirty="0" smtClean="0"/>
              <a:t> ice) </a:t>
            </a:r>
          </a:p>
          <a:p>
            <a:r>
              <a:rPr lang="en-GB" dirty="0" smtClean="0"/>
              <a:t>in %</a:t>
            </a:r>
            <a:endParaRPr lang="en-GB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655276" y="350100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Thin lines are </a:t>
            </a:r>
            <a:r>
              <a:rPr lang="el-GR" dirty="0" smtClean="0">
                <a:latin typeface="Calibri"/>
                <a:cs typeface="Calibri"/>
              </a:rPr>
              <a:t>θ</a:t>
            </a:r>
            <a:r>
              <a:rPr lang="en-GB" baseline="-25000" dirty="0" smtClean="0">
                <a:latin typeface="Calibri"/>
                <a:cs typeface="Calibri"/>
              </a:rPr>
              <a:t>e</a:t>
            </a:r>
            <a:r>
              <a:rPr lang="en-GB" dirty="0" smtClean="0"/>
              <a:t> isolines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161177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1800 UTC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884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Sting jet trajectories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3773823" y="1254990"/>
            <a:ext cx="5328592" cy="5486378"/>
            <a:chOff x="1907704" y="1254990"/>
            <a:chExt cx="5328592" cy="548637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254990"/>
              <a:ext cx="5328592" cy="5486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33979" y="1380689"/>
              <a:ext cx="1087511" cy="396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pressure</a:t>
              </a:r>
              <a:endParaRPr lang="en-GB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0007" y="3998179"/>
              <a:ext cx="788632" cy="3963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RHice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78774" y="1365041"/>
              <a:ext cx="1118691" cy="693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</a:t>
              </a:r>
              <a:r>
                <a:rPr lang="en-GB" dirty="0" smtClean="0"/>
                <a:t>pecific</a:t>
              </a:r>
            </a:p>
            <a:p>
              <a:r>
                <a:rPr lang="en-GB" dirty="0" smtClean="0"/>
                <a:t>humidity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86627" y="3899095"/>
              <a:ext cx="1501912" cy="990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</a:t>
              </a:r>
              <a:r>
                <a:rPr lang="en-GB" b="0" dirty="0" smtClean="0"/>
                <a:t>otential </a:t>
              </a:r>
            </a:p>
            <a:p>
              <a:r>
                <a:rPr lang="en-GB" b="0" dirty="0" smtClean="0"/>
                <a:t>temperature</a:t>
              </a:r>
            </a:p>
            <a:p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738225" y="5133412"/>
                  <a:ext cx="599585" cy="6935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GB" b="0" dirty="0" smtClean="0"/>
                </a:p>
                <a:p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225" y="5133412"/>
                  <a:ext cx="599585" cy="69358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4853538" y="5056139"/>
              <a:ext cx="820233" cy="693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</a:t>
              </a:r>
              <a:r>
                <a:rPr lang="en-GB" dirty="0" smtClean="0"/>
                <a:t>ind </a:t>
              </a:r>
            </a:p>
            <a:p>
              <a:r>
                <a:rPr lang="en-GB" dirty="0" smtClean="0"/>
                <a:t>speed</a:t>
              </a:r>
              <a:endParaRPr lang="en-GB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310" y="2028361"/>
            <a:ext cx="2325029" cy="3398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764" y="1254990"/>
            <a:ext cx="3398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 sample of many trajectory ensembles with similar characteristics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107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Moisture tracer diagnostic </a:t>
            </a:r>
            <a:endParaRPr lang="en-GB" dirty="0"/>
          </a:p>
        </p:txBody>
      </p:sp>
      <p:grpSp>
        <p:nvGrpSpPr>
          <p:cNvPr id="59" name="Group 58"/>
          <p:cNvGrpSpPr/>
          <p:nvPr/>
        </p:nvGrpSpPr>
        <p:grpSpPr>
          <a:xfrm>
            <a:off x="899592" y="1268759"/>
            <a:ext cx="6958339" cy="5475052"/>
            <a:chOff x="92620" y="6355799"/>
            <a:chExt cx="8643947" cy="728688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42" y="7162520"/>
              <a:ext cx="4020551" cy="27712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826455" y="6355799"/>
              <a:ext cx="3840606" cy="72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GB" dirty="0" smtClean="0">
                  <a:solidFill>
                    <a:srgbClr val="7030A0"/>
                  </a:solidFill>
                </a:rPr>
                <a:t>Rate of change of specific humidity (g kg</a:t>
              </a:r>
              <a:r>
                <a:rPr lang="en-GB" baseline="30000" dirty="0" smtClean="0">
                  <a:solidFill>
                    <a:srgbClr val="7030A0"/>
                  </a:solidFill>
                </a:rPr>
                <a:t>-1</a:t>
              </a:r>
              <a:r>
                <a:rPr lang="en-GB" dirty="0" smtClean="0">
                  <a:solidFill>
                    <a:srgbClr val="7030A0"/>
                  </a:solidFill>
                </a:rPr>
                <a:t> h</a:t>
              </a:r>
              <a:r>
                <a:rPr lang="en-GB" baseline="30000" dirty="0" smtClean="0">
                  <a:solidFill>
                    <a:srgbClr val="7030A0"/>
                  </a:solidFill>
                </a:rPr>
                <a:t>-1</a:t>
              </a:r>
              <a:r>
                <a:rPr lang="en-GB" dirty="0" smtClean="0">
                  <a:solidFill>
                    <a:srgbClr val="7030A0"/>
                  </a:solidFill>
                </a:rPr>
                <a:t>)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620" y="6355800"/>
              <a:ext cx="4064901" cy="728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GB" dirty="0" smtClean="0">
                  <a:solidFill>
                    <a:srgbClr val="7030A0"/>
                  </a:solidFill>
                </a:rPr>
                <a:t>Rate of change of potential temperature (K h</a:t>
              </a:r>
              <a:r>
                <a:rPr lang="en-GB" baseline="30000" dirty="0" smtClean="0">
                  <a:solidFill>
                    <a:srgbClr val="7030A0"/>
                  </a:solidFill>
                </a:rPr>
                <a:t>-1</a:t>
              </a:r>
              <a:r>
                <a:rPr lang="en-GB" dirty="0" smtClean="0">
                  <a:solidFill>
                    <a:srgbClr val="7030A0"/>
                  </a:solidFill>
                </a:rPr>
                <a:t>)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7173416"/>
              <a:ext cx="4020551" cy="2771251"/>
            </a:xfrm>
            <a:prstGeom prst="rect">
              <a:avLst/>
            </a:prstGeom>
          </p:spPr>
        </p:pic>
        <p:cxnSp>
          <p:nvCxnSpPr>
            <p:cNvPr id="29" name="Straight Connector 28"/>
            <p:cNvCxnSpPr/>
            <p:nvPr/>
          </p:nvCxnSpPr>
          <p:spPr bwMode="auto">
            <a:xfrm>
              <a:off x="1340835" y="7253590"/>
              <a:ext cx="6808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89" y="10869489"/>
              <a:ext cx="4020551" cy="27712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729" y="10871438"/>
              <a:ext cx="4020549" cy="2771249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 bwMode="auto">
            <a:xfrm>
              <a:off x="2285702" y="7253591"/>
              <a:ext cx="0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92620" y="9826344"/>
              <a:ext cx="4340426" cy="1045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GB" dirty="0" smtClean="0">
                  <a:solidFill>
                    <a:srgbClr val="7030A0"/>
                  </a:solidFill>
                </a:rPr>
                <a:t>Rate of change of potential temperature due to microphysics and boundary layer schemes (K h</a:t>
              </a:r>
              <a:r>
                <a:rPr lang="en-GB" baseline="30000" dirty="0" smtClean="0">
                  <a:solidFill>
                    <a:srgbClr val="7030A0"/>
                  </a:solidFill>
                </a:rPr>
                <a:t>-1</a:t>
              </a:r>
              <a:r>
                <a:rPr lang="en-GB" dirty="0" smtClean="0">
                  <a:solidFill>
                    <a:srgbClr val="7030A0"/>
                  </a:solidFill>
                </a:rPr>
                <a:t>)</a:t>
              </a:r>
              <a:endParaRPr lang="en-GB" dirty="0">
                <a:solidFill>
                  <a:srgbClr val="7030A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1344997" y="10957366"/>
              <a:ext cx="6808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2319104" y="10957367"/>
              <a:ext cx="0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5976897" y="7264488"/>
              <a:ext cx="6808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860112" y="7287831"/>
              <a:ext cx="0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997552" y="10975237"/>
              <a:ext cx="6808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880767" y="10998580"/>
              <a:ext cx="0" cy="2333441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>
                  <a:lumMod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1" name="TextBox 60"/>
          <p:cNvSpPr txBox="1"/>
          <p:nvPr/>
        </p:nvSpPr>
        <p:spPr>
          <a:xfrm>
            <a:off x="4590582" y="3845869"/>
            <a:ext cx="349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dirty="0" smtClean="0">
                <a:solidFill>
                  <a:srgbClr val="7030A0"/>
                </a:solidFill>
              </a:rPr>
              <a:t>Rate of change of specific humidity due to microphysics and boundary layer schemes (K h</a:t>
            </a:r>
            <a:r>
              <a:rPr lang="en-GB" baseline="30000" dirty="0" smtClean="0">
                <a:solidFill>
                  <a:srgbClr val="7030A0"/>
                </a:solidFill>
              </a:rPr>
              <a:t>-1</a:t>
            </a:r>
            <a:r>
              <a:rPr lang="en-GB" dirty="0" smtClean="0">
                <a:solidFill>
                  <a:srgbClr val="7030A0"/>
                </a:solidFill>
              </a:rPr>
              <a:t>)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4251960" cy="2160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348865"/>
            <a:ext cx="4263390" cy="2160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4697730"/>
            <a:ext cx="4263390" cy="2160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147" y="2967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System-relative winds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70147" y="366647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System velocity computed as the domain-average 700-hPa velocity</a:t>
            </a:r>
          </a:p>
          <a:p>
            <a:r>
              <a:rPr lang="en-GB" dirty="0" smtClean="0"/>
              <a:t>Thin lines </a:t>
            </a:r>
            <a:r>
              <a:rPr lang="en-GB" dirty="0" smtClean="0">
                <a:latin typeface="+mj-lt"/>
              </a:rPr>
              <a:t>represen</a:t>
            </a:r>
            <a:r>
              <a:rPr lang="en-GB" dirty="0" smtClean="0">
                <a:latin typeface="+mj-lt"/>
                <a:cs typeface="Arial" pitchFamily="34" charset="0"/>
              </a:rPr>
              <a:t>t 850-hPa </a:t>
            </a:r>
            <a:r>
              <a:rPr lang="el-GR" dirty="0" smtClean="0">
                <a:latin typeface="+mj-lt"/>
                <a:cs typeface="Arial" pitchFamily="34" charset="0"/>
              </a:rPr>
              <a:t>θ</a:t>
            </a:r>
            <a:r>
              <a:rPr lang="en-GB" baseline="-25000" dirty="0" smtClean="0">
                <a:latin typeface="+mj-lt"/>
                <a:cs typeface="Arial" pitchFamily="34" charset="0"/>
              </a:rPr>
              <a:t>e</a:t>
            </a:r>
            <a:endParaRPr lang="en-GB" baseline="-25000" dirty="0"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381000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600 hPa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-2" y="2743200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3" y="5257800"/>
            <a:ext cx="10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850 hPa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04560" y="303470"/>
            <a:ext cx="2697480" cy="358641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7030A0"/>
                </a:solidFill>
              </a:rPr>
              <a:t>Evolution of strong winds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2400300"/>
            <a:ext cx="2714625" cy="379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539" y="-853440"/>
            <a:ext cx="2074545" cy="408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0" y="-853441"/>
            <a:ext cx="207454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400300"/>
            <a:ext cx="2714625" cy="3794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0" y="3048000"/>
            <a:ext cx="144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0900 UTC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0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88225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5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2400300"/>
            <a:ext cx="2714625" cy="3794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539" y="-853440"/>
            <a:ext cx="2074545" cy="4086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7840" y="-853441"/>
            <a:ext cx="2074545" cy="4086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400300"/>
            <a:ext cx="2714625" cy="3794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3048000"/>
            <a:ext cx="144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1300 UTC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388225" y="0"/>
            <a:ext cx="130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 hPa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0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4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ED2939"/>
      </a:accent2>
      <a:accent3>
        <a:srgbClr val="AAAAAA"/>
      </a:accent3>
      <a:accent4>
        <a:srgbClr val="DADADA"/>
      </a:accent4>
      <a:accent5>
        <a:srgbClr val="DAEDEF"/>
      </a:accent5>
      <a:accent6>
        <a:srgbClr val="D72433"/>
      </a:accent6>
      <a:hlink>
        <a:srgbClr val="009999"/>
      </a:hlink>
      <a:folHlink>
        <a:srgbClr val="B9DB0E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467</Words>
  <Application>Microsoft Office PowerPoint</Application>
  <PresentationFormat>On-screen Show (4:3)</PresentationFormat>
  <Paragraphs>106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Blank Presentation</vt:lpstr>
      <vt:lpstr>1_Office Theme</vt:lpstr>
      <vt:lpstr>Analysis of Cyclone Friedhelm, 8 December 2011 (DIAMET IOP-8)</vt:lpstr>
      <vt:lpstr>Overview</vt:lpstr>
      <vt:lpstr>Comparison between aircraft observations and model data</vt:lpstr>
      <vt:lpstr>Comparison between aircraft observations and model data</vt:lpstr>
      <vt:lpstr>Sting jet trajectories</vt:lpstr>
      <vt:lpstr>Moisture tracer diagnostic </vt:lpstr>
      <vt:lpstr>PowerPoint Presentation</vt:lpstr>
      <vt:lpstr>PowerPoint Presentation</vt:lpstr>
      <vt:lpstr>PowerPoint Presentation</vt:lpstr>
      <vt:lpstr>PowerPoint Presentation</vt:lpstr>
      <vt:lpstr>MOGREPS-UK ensemble  and  UKV simulations</vt:lpstr>
      <vt:lpstr>PowerPoint Presentation</vt:lpstr>
      <vt:lpstr>PowerPoint Presentation</vt:lpstr>
      <vt:lpstr>PowerPoint Presentation</vt:lpstr>
      <vt:lpstr>PowerPoint Presentation</vt:lpstr>
      <vt:lpstr>Additional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Cyclone Friedhelm, 8 December 2011 (DIAMET IOP-8)</dc:title>
  <dc:creator>rx738026</dc:creator>
  <cp:lastModifiedBy>Bob Plant</cp:lastModifiedBy>
  <cp:revision>18</cp:revision>
  <dcterms:created xsi:type="dcterms:W3CDTF">2012-10-31T10:10:36Z</dcterms:created>
  <dcterms:modified xsi:type="dcterms:W3CDTF">2013-12-13T17:15:12Z</dcterms:modified>
</cp:coreProperties>
</file>