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9" r:id="rId3"/>
    <p:sldId id="335" r:id="rId4"/>
    <p:sldId id="282" r:id="rId5"/>
    <p:sldId id="279" r:id="rId6"/>
    <p:sldId id="360" r:id="rId7"/>
    <p:sldId id="364" r:id="rId8"/>
    <p:sldId id="362" r:id="rId9"/>
    <p:sldId id="365" r:id="rId10"/>
    <p:sldId id="349" r:id="rId11"/>
    <p:sldId id="277" r:id="rId12"/>
    <p:sldId id="295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BD"/>
    <a:srgbClr val="000000"/>
    <a:srgbClr val="F3F3F3"/>
    <a:srgbClr val="D2002E"/>
    <a:srgbClr val="D799A1"/>
    <a:srgbClr val="BF0071"/>
    <a:srgbClr val="7EAF35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5990" autoAdjust="0"/>
  </p:normalViewPr>
  <p:slideViewPr>
    <p:cSldViewPr showGuides="1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247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49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BA0C-89AB-4498-8DAF-4F0C3289A359}" type="datetime1">
              <a:rPr lang="en-GB" smtClean="0"/>
              <a:t>29/06/2018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1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F71AAB7F-F155-4471-828D-3BD660E3CA3F}" type="datetime1">
              <a:rPr lang="en-GB" smtClean="0"/>
              <a:t>29/06/2018</a:t>
            </a:fld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61" y="188640"/>
            <a:ext cx="2408995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  <p:sldLayoutId id="2147483717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r pollution bt t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145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450481" y="1124744"/>
            <a:ext cx="645589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High-resolution Modelling </a:t>
            </a:r>
            <a:r>
              <a:rPr lang="en-GB" sz="3600" dirty="0">
                <a:solidFill>
                  <a:schemeClr val="bg1"/>
                </a:solidFill>
              </a:rPr>
              <a:t>of the </a:t>
            </a:r>
            <a:r>
              <a:rPr lang="en-GB" sz="3600" dirty="0" smtClean="0">
                <a:solidFill>
                  <a:schemeClr val="bg1"/>
                </a:solidFill>
              </a:rPr>
              <a:t>Boundary </a:t>
            </a:r>
            <a:r>
              <a:rPr lang="en-GB" sz="3600" dirty="0">
                <a:solidFill>
                  <a:schemeClr val="bg1"/>
                </a:solidFill>
              </a:rPr>
              <a:t>L</a:t>
            </a:r>
            <a:r>
              <a:rPr lang="en-GB" sz="3600" dirty="0" smtClean="0">
                <a:solidFill>
                  <a:schemeClr val="bg1"/>
                </a:solidFill>
              </a:rPr>
              <a:t>ayer </a:t>
            </a:r>
            <a:r>
              <a:rPr lang="en-GB" sz="3600" dirty="0">
                <a:solidFill>
                  <a:schemeClr val="bg1"/>
                </a:solidFill>
              </a:rPr>
              <a:t>and </a:t>
            </a:r>
            <a:r>
              <a:rPr lang="en-GB" sz="3600" dirty="0" smtClean="0">
                <a:solidFill>
                  <a:schemeClr val="bg1"/>
                </a:solidFill>
              </a:rPr>
              <a:t>Implications for Urban Air-quality Forecasting</a:t>
            </a:r>
            <a:endParaRPr lang="en-GB" sz="3450" dirty="0">
              <a:solidFill>
                <a:schemeClr val="bg1"/>
              </a:solidFill>
            </a:endParaRPr>
          </a:p>
          <a:p>
            <a:r>
              <a:rPr lang="en-GB" sz="1500" dirty="0" err="1" smtClean="0">
                <a:solidFill>
                  <a:schemeClr val="bg1"/>
                </a:solidFill>
              </a:rPr>
              <a:t>RMetS</a:t>
            </a:r>
            <a:r>
              <a:rPr lang="en-GB" sz="1500" dirty="0" smtClean="0">
                <a:solidFill>
                  <a:schemeClr val="bg1"/>
                </a:solidFill>
              </a:rPr>
              <a:t> Atmospheric Science Conference 2018</a:t>
            </a:r>
            <a:endParaRPr lang="en-GB" sz="15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500" dirty="0">
                <a:solidFill>
                  <a:schemeClr val="bg1"/>
                </a:solidFill>
              </a:rPr>
              <a:t>Lewis Blunn</a:t>
            </a:r>
          </a:p>
          <a:p>
            <a:r>
              <a:rPr lang="en-GB" sz="1500" dirty="0">
                <a:solidFill>
                  <a:schemeClr val="bg1"/>
                </a:solidFill>
              </a:rPr>
              <a:t>Supervisors: Dr Omduth Coceal (NCAS), Prof Bob Plant (</a:t>
            </a:r>
            <a:r>
              <a:rPr lang="en-GB" sz="1500" dirty="0" err="1">
                <a:solidFill>
                  <a:schemeClr val="bg1"/>
                </a:solidFill>
              </a:rPr>
              <a:t>UoR</a:t>
            </a:r>
            <a:r>
              <a:rPr lang="en-GB" sz="1500" dirty="0">
                <a:solidFill>
                  <a:schemeClr val="bg1"/>
                </a:solidFill>
              </a:rPr>
              <a:t>), Prof Janet Barlow (</a:t>
            </a:r>
            <a:r>
              <a:rPr lang="en-GB" sz="1500" dirty="0" err="1">
                <a:solidFill>
                  <a:schemeClr val="bg1"/>
                </a:solidFill>
              </a:rPr>
              <a:t>UoR</a:t>
            </a:r>
            <a:r>
              <a:rPr lang="en-GB" sz="1500" dirty="0">
                <a:solidFill>
                  <a:schemeClr val="bg1"/>
                </a:solidFill>
              </a:rPr>
              <a:t>), Dr Sylvia Bohnenstengel (</a:t>
            </a:r>
            <a:r>
              <a:rPr lang="en-GB" sz="1500" dirty="0" smtClean="0">
                <a:solidFill>
                  <a:schemeClr val="bg1"/>
                </a:solidFill>
              </a:rPr>
              <a:t>Met Office) </a:t>
            </a:r>
            <a:r>
              <a:rPr lang="en-GB" sz="1500" dirty="0">
                <a:solidFill>
                  <a:schemeClr val="bg1"/>
                </a:solidFill>
              </a:rPr>
              <a:t>and Dr Humphrey Lean (</a:t>
            </a:r>
            <a:r>
              <a:rPr lang="en-GB" sz="1500" dirty="0" smtClean="0">
                <a:solidFill>
                  <a:schemeClr val="bg1"/>
                </a:solidFill>
              </a:rPr>
              <a:t>Met Office</a:t>
            </a:r>
            <a:r>
              <a:rPr lang="en-GB" sz="1500" dirty="0" smtClean="0">
                <a:solidFill>
                  <a:schemeClr val="bg1"/>
                </a:solidFill>
              </a:rPr>
              <a:t>)</a:t>
            </a:r>
          </a:p>
          <a:p>
            <a:endParaRPr lang="en-GB" sz="1500" dirty="0">
              <a:solidFill>
                <a:schemeClr val="bg1"/>
              </a:solidFill>
            </a:endParaRPr>
          </a:p>
          <a:p>
            <a:r>
              <a:rPr lang="en-GB" sz="1500" dirty="0" smtClean="0">
                <a:solidFill>
                  <a:schemeClr val="bg1"/>
                </a:solidFill>
              </a:rPr>
              <a:t>Funding: NCAS Air Quality Studentship and University of Reading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6" name="Picture 34" descr="Rdg Device Reversed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706863"/>
            <a:ext cx="2016224" cy="60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706863"/>
            <a:ext cx="2520280" cy="6024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424800" y="404664"/>
                <a:ext cx="8280000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b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500" b="1" cap="all" baseline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GB" sz="3200" kern="0" dirty="0" smtClean="0"/>
                  <a:t>BL height time series and </a:t>
                </a:r>
                <a14:m>
                  <m:oMath xmlns:m="http://schemas.openxmlformats.org/officeDocument/2006/math">
                    <m:r>
                      <a:rPr lang="en-GB" sz="3200" i="1" kern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𝜽</m:t>
                    </m:r>
                  </m:oMath>
                </a14:m>
                <a:r>
                  <a:rPr lang="en-GB" sz="3200" kern="0" dirty="0" smtClean="0"/>
                  <a:t> profile </a:t>
                </a:r>
                <a:endParaRPr lang="en-GB" sz="3200" kern="0" dirty="0"/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800" y="404664"/>
                <a:ext cx="8280000" cy="828000"/>
              </a:xfrm>
              <a:prstGeom prst="rect">
                <a:avLst/>
              </a:prstGeom>
              <a:blipFill rotWithShape="0">
                <a:blip r:embed="rId5"/>
                <a:stretch>
                  <a:fillRect l="-3019" r="-2283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43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86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10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1938"/>
            <a:ext cx="5368997" cy="3221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78163"/>
            <a:ext cx="2985104" cy="49751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921" y="1515043"/>
            <a:ext cx="4370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10% difference in BL height between UKV and 55 m run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 err="1" smtClean="0"/>
              <a:t>Greyzone</a:t>
            </a:r>
            <a:r>
              <a:rPr lang="en-GB" sz="1800" dirty="0" smtClean="0"/>
              <a:t> BL heights lower </a:t>
            </a:r>
            <a:r>
              <a:rPr lang="mr-IN" sz="1800" dirty="0" smtClean="0"/>
              <a:t>–</a:t>
            </a:r>
            <a:r>
              <a:rPr lang="en-GB" sz="1800" dirty="0" smtClean="0"/>
              <a:t> consistent with potential temperature profiles</a:t>
            </a:r>
            <a:endParaRPr lang="en-GB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1028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kern="0" dirty="0" smtClean="0"/>
              <a:t>conclusions</a:t>
            </a:r>
            <a:endParaRPr lang="en-GB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7624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00" y="1605275"/>
            <a:ext cx="82799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100" dirty="0" smtClean="0"/>
              <a:t>Advise </a:t>
            </a:r>
            <a:r>
              <a:rPr lang="en-GB" sz="2100" dirty="0" smtClean="0"/>
              <a:t>caution when using </a:t>
            </a:r>
            <a:r>
              <a:rPr lang="en-GB" sz="2100" dirty="0" err="1" smtClean="0"/>
              <a:t>greyzone</a:t>
            </a:r>
            <a:r>
              <a:rPr lang="en-GB" sz="2100" dirty="0" smtClean="0"/>
              <a:t> for air quality forecasting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100" dirty="0" smtClean="0"/>
              <a:t>Recent Met Office “</a:t>
            </a:r>
            <a:r>
              <a:rPr lang="en-GB" sz="2100" dirty="0" err="1" smtClean="0"/>
              <a:t>Blobbiness</a:t>
            </a:r>
            <a:r>
              <a:rPr lang="en-GB" sz="2100" dirty="0" smtClean="0"/>
              <a:t>” report has similar findings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100" dirty="0"/>
              <a:t>10% difference in BL heights between 1.5 km (UKV) and 55 m runs </a:t>
            </a:r>
          </a:p>
          <a:p>
            <a:pPr lvl="1">
              <a:buClr>
                <a:schemeClr val="accent1"/>
              </a:buClr>
            </a:pPr>
            <a:r>
              <a:rPr lang="en-GB" sz="2100" dirty="0"/>
              <a:t>→ </a:t>
            </a:r>
            <a:r>
              <a:rPr lang="en-GB" sz="2100" dirty="0" smtClean="0"/>
              <a:t>Translates </a:t>
            </a:r>
            <a:r>
              <a:rPr lang="en-GB" sz="2100" dirty="0" smtClean="0"/>
              <a:t>to </a:t>
            </a:r>
            <a:r>
              <a:rPr lang="en-GB" sz="2100" dirty="0" smtClean="0"/>
              <a:t>approx. 10% difference in tracer </a:t>
            </a:r>
            <a:r>
              <a:rPr lang="en-GB" sz="2100" dirty="0" smtClean="0"/>
              <a:t>concentration</a:t>
            </a:r>
          </a:p>
          <a:p>
            <a:pPr lvl="1">
              <a:buClr>
                <a:schemeClr val="accent1"/>
              </a:buClr>
            </a:pPr>
            <a:endParaRPr lang="en-GB" sz="21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100" dirty="0"/>
              <a:t>Parametrised (UKV) and high-res (55m,100m) sensible heat flux profiles consistent with each other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100" dirty="0"/>
              <a:t>Spatial structure of sensible heat flux varies greatly with resolution</a:t>
            </a:r>
          </a:p>
          <a:p>
            <a:pPr lvl="1">
              <a:buClr>
                <a:schemeClr val="accent1"/>
              </a:buClr>
            </a:pPr>
            <a:r>
              <a:rPr lang="en-GB" sz="2100" dirty="0"/>
              <a:t>→ Pollution fluxes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kern="0" dirty="0" smtClean="0"/>
              <a:t>Thank you</a:t>
            </a:r>
            <a:endParaRPr lang="en-GB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7624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4990822"/>
            <a:ext cx="5179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Lewis </a:t>
            </a:r>
            <a:r>
              <a:rPr lang="en-GB" sz="1600" dirty="0"/>
              <a:t>Blunn</a:t>
            </a:r>
          </a:p>
          <a:p>
            <a:r>
              <a:rPr lang="en-GB" sz="1600" dirty="0" smtClean="0"/>
              <a:t>Supervisors</a:t>
            </a:r>
            <a:r>
              <a:rPr lang="en-GB" sz="1600" dirty="0"/>
              <a:t>: Dr Omduth Coceal (NCAS), Prof Bob Plant (</a:t>
            </a:r>
            <a:r>
              <a:rPr lang="en-GB" sz="1600" dirty="0" err="1"/>
              <a:t>UoR</a:t>
            </a:r>
            <a:r>
              <a:rPr lang="en-GB" sz="1600" dirty="0"/>
              <a:t>), Prof Janet Barlow (</a:t>
            </a:r>
            <a:r>
              <a:rPr lang="en-GB" sz="1600" dirty="0" err="1"/>
              <a:t>UoR</a:t>
            </a:r>
            <a:r>
              <a:rPr lang="en-GB" sz="1600" dirty="0"/>
              <a:t>), Dr Sylvia Bohnenstengel (</a:t>
            </a:r>
            <a:r>
              <a:rPr lang="en-GB" sz="1600" dirty="0" smtClean="0"/>
              <a:t>Met Office) </a:t>
            </a:r>
            <a:r>
              <a:rPr lang="en-GB" sz="1600" dirty="0"/>
              <a:t>and Dr Humphrey Lean (</a:t>
            </a:r>
            <a:r>
              <a:rPr lang="en-GB" sz="1600" dirty="0" smtClean="0"/>
              <a:t>Met Office)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3567" y="1916832"/>
            <a:ext cx="73449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References:</a:t>
            </a:r>
          </a:p>
          <a:p>
            <a:pPr marL="285750" indent="-285750">
              <a:buFontTx/>
              <a:buChar char="-"/>
            </a:pPr>
            <a:r>
              <a:rPr lang="en-GB" sz="1600" dirty="0" err="1" smtClean="0"/>
              <a:t>Honnert</a:t>
            </a:r>
            <a:r>
              <a:rPr lang="en-GB" sz="1600" dirty="0"/>
              <a:t>, R., V. Masson, and F. </a:t>
            </a:r>
            <a:r>
              <a:rPr lang="en-GB" sz="1600" dirty="0" err="1"/>
              <a:t>Couvreux</a:t>
            </a:r>
            <a:r>
              <a:rPr lang="en-GB" sz="1600" dirty="0"/>
              <a:t>, 2011: A Diagnostic for Evaluating the Representation of Turbulence in Atmospheric Models at the Kilometric Scale</a:t>
            </a:r>
            <a:r>
              <a:rPr lang="en-GB" sz="1600" dirty="0" smtClean="0"/>
              <a:t>. </a:t>
            </a:r>
            <a:r>
              <a:rPr lang="en-GB" sz="1600" i="1" dirty="0"/>
              <a:t>J. Atmos. Sci</a:t>
            </a:r>
            <a:r>
              <a:rPr lang="en-GB" sz="1600" i="1" dirty="0" smtClean="0"/>
              <a:t>.</a:t>
            </a:r>
            <a:r>
              <a:rPr lang="en-GB" sz="1600" dirty="0" smtClean="0"/>
              <a:t> </a:t>
            </a:r>
            <a:r>
              <a:rPr lang="en-GB" sz="1600" b="1" dirty="0"/>
              <a:t>68</a:t>
            </a:r>
            <a:r>
              <a:rPr lang="en-GB" sz="1600" dirty="0"/>
              <a:t>, </a:t>
            </a:r>
            <a:r>
              <a:rPr lang="en-GB" sz="1600" dirty="0" smtClean="0"/>
              <a:t>3112–3131.</a:t>
            </a:r>
          </a:p>
          <a:p>
            <a:pPr marL="285750" indent="-285750">
              <a:buFontTx/>
              <a:buChar char="-"/>
            </a:pPr>
            <a:r>
              <a:rPr lang="en-GB" sz="1600" dirty="0" err="1" smtClean="0"/>
              <a:t>Porson</a:t>
            </a:r>
            <a:r>
              <a:rPr lang="en-GB" sz="1600" dirty="0" smtClean="0"/>
              <a:t>, A.,  P.A. Clark, I.N. Harman,  M.J. Best, and S.E. Belcher, </a:t>
            </a:r>
            <a:r>
              <a:rPr lang="en-GB" sz="1600" dirty="0"/>
              <a:t>2010: Implementation of a new urban energy budget scheme in the </a:t>
            </a:r>
            <a:r>
              <a:rPr lang="en-GB" sz="1600" dirty="0" err="1"/>
              <a:t>MetUM</a:t>
            </a:r>
            <a:r>
              <a:rPr lang="en-GB" sz="1600" dirty="0"/>
              <a:t>. Part I: Description and idealized simulations. </a:t>
            </a:r>
            <a:r>
              <a:rPr lang="en-GB" sz="1600" i="1" dirty="0" smtClean="0"/>
              <a:t>Quart. J. Roy. </a:t>
            </a:r>
            <a:r>
              <a:rPr lang="en-GB" sz="1600" i="1" dirty="0" err="1" smtClean="0"/>
              <a:t>Meteorol</a:t>
            </a:r>
            <a:r>
              <a:rPr lang="en-GB" sz="1600" i="1" dirty="0"/>
              <a:t>. Soc</a:t>
            </a:r>
            <a:r>
              <a:rPr lang="en-GB" sz="1600" i="1" dirty="0" smtClean="0"/>
              <a:t>. </a:t>
            </a:r>
            <a:r>
              <a:rPr lang="en-GB" sz="1600" b="1" dirty="0" smtClean="0"/>
              <a:t>136</a:t>
            </a:r>
            <a:r>
              <a:rPr lang="en-GB" sz="1600" dirty="0" smtClean="0"/>
              <a:t>, 1514 </a:t>
            </a:r>
            <a:r>
              <a:rPr lang="mr-IN" sz="1600" dirty="0" smtClean="0"/>
              <a:t>–</a:t>
            </a:r>
            <a:r>
              <a:rPr lang="en-GB" sz="1600" dirty="0" smtClean="0"/>
              <a:t> 1529. </a:t>
            </a:r>
          </a:p>
          <a:p>
            <a:pPr marL="285750" indent="-285750">
              <a:buFontTx/>
              <a:buChar char="-"/>
            </a:pPr>
            <a:r>
              <a:rPr lang="en-GB" sz="1600" dirty="0" err="1" smtClean="0"/>
              <a:t>Wyngaard</a:t>
            </a:r>
            <a:r>
              <a:rPr lang="en-GB" sz="1600" dirty="0"/>
              <a:t>, J.C., 1990: Scalar </a:t>
            </a:r>
            <a:r>
              <a:rPr lang="en-GB" sz="1600" dirty="0" smtClean="0"/>
              <a:t>Fluxes </a:t>
            </a:r>
            <a:r>
              <a:rPr lang="en-GB" sz="1600" dirty="0"/>
              <a:t>in the </a:t>
            </a:r>
            <a:r>
              <a:rPr lang="en-GB" sz="1600" dirty="0" smtClean="0"/>
              <a:t>Planetary Boundary Layer </a:t>
            </a:r>
            <a:r>
              <a:rPr lang="en-GB" sz="1600" dirty="0"/>
              <a:t>– Theory, </a:t>
            </a:r>
            <a:r>
              <a:rPr lang="en-GB" sz="1600" dirty="0" err="1" smtClean="0"/>
              <a:t>Modeling</a:t>
            </a:r>
            <a:r>
              <a:rPr lang="en-GB" sz="1600" dirty="0"/>
              <a:t>, and </a:t>
            </a:r>
            <a:r>
              <a:rPr lang="en-GB" sz="1600" dirty="0" smtClean="0"/>
              <a:t>Measurement</a:t>
            </a:r>
            <a:r>
              <a:rPr lang="en-GB" sz="1600" dirty="0"/>
              <a:t>. </a:t>
            </a:r>
            <a:r>
              <a:rPr lang="en-GB" sz="1600" i="1" dirty="0" smtClean="0"/>
              <a:t>Boundary-Layer Meteorology</a:t>
            </a:r>
            <a:r>
              <a:rPr lang="en-GB" sz="1600" dirty="0"/>
              <a:t> </a:t>
            </a:r>
            <a:r>
              <a:rPr lang="en-GB" sz="1600" b="1" dirty="0" smtClean="0"/>
              <a:t>50,</a:t>
            </a:r>
            <a:r>
              <a:rPr lang="en-GB" sz="1600" dirty="0"/>
              <a:t> 49–75</a:t>
            </a:r>
            <a:r>
              <a:rPr lang="en-GB" sz="1600" dirty="0" smtClean="0"/>
              <a:t>.</a:t>
            </a:r>
          </a:p>
          <a:p>
            <a:pPr marL="342900" indent="-342900">
              <a:buFontTx/>
              <a:buChar char="-"/>
            </a:pPr>
            <a:endParaRPr lang="en-GB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1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kern="0" dirty="0" smtClean="0"/>
              <a:t>motivation</a:t>
            </a:r>
            <a:endParaRPr lang="en-GB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7624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04" y="1517009"/>
            <a:ext cx="385916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Current UK Met Office air-quality forecast 12 km resolution</a:t>
            </a:r>
            <a:endParaRPr lang="en-GB" dirty="0"/>
          </a:p>
          <a:p>
            <a:pPr algn="just">
              <a:buClr>
                <a:schemeClr val="accent1"/>
              </a:buClr>
            </a:pPr>
            <a:endParaRPr lang="en-GB" dirty="0" smtClean="0"/>
          </a:p>
          <a:p>
            <a:pPr algn="just">
              <a:buClr>
                <a:schemeClr val="accent1"/>
              </a:buClr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Urban air </a:t>
            </a:r>
            <a:r>
              <a:rPr lang="en-GB" dirty="0"/>
              <a:t>quality </a:t>
            </a:r>
            <a:r>
              <a:rPr lang="en-GB" dirty="0" smtClean="0"/>
              <a:t>forecasts at </a:t>
            </a:r>
            <a:r>
              <a:rPr lang="en-GB" dirty="0"/>
              <a:t>the neighbourhood </a:t>
            </a:r>
            <a:r>
              <a:rPr lang="en-GB" dirty="0" smtClean="0"/>
              <a:t>scale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Why?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Urban planning </a:t>
            </a:r>
            <a:r>
              <a:rPr lang="en-GB" dirty="0"/>
              <a:t>and air-quality regulation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Informed health </a:t>
            </a:r>
            <a:r>
              <a:rPr lang="en-GB" dirty="0"/>
              <a:t>decisions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just">
              <a:buClr>
                <a:schemeClr val="accent1"/>
              </a:buClr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100" t="22281" r="31100" b="28580"/>
          <a:stretch/>
        </p:blipFill>
        <p:spPr>
          <a:xfrm>
            <a:off x="5045703" y="1374612"/>
            <a:ext cx="2910674" cy="2364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9337" y="3625279"/>
            <a:ext cx="400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https://uk-air.defra.gov.uk/</a:t>
            </a:r>
            <a:endParaRPr lang="en-GB" sz="14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7817" y="3886200"/>
            <a:ext cx="3576036" cy="26820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kern="0" dirty="0" smtClean="0"/>
              <a:t>question</a:t>
            </a:r>
            <a:endParaRPr lang="en-GB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00" y="1412776"/>
            <a:ext cx="827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How does model resolution </a:t>
            </a:r>
            <a:r>
              <a:rPr lang="en-GB" dirty="0"/>
              <a:t>in “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err="1">
                <a:solidFill>
                  <a:schemeClr val="tx1"/>
                </a:solidFill>
              </a:rPr>
              <a:t>greyzone</a:t>
            </a:r>
            <a:r>
              <a:rPr lang="en-GB" dirty="0" smtClean="0"/>
              <a:t>” O(100 m – 1 km) affect representation of meteorological processes in the urban boundary layer?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Turbulence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Pollution concentration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99592" y="3176972"/>
            <a:ext cx="4680520" cy="3420380"/>
            <a:chOff x="3563888" y="3828624"/>
            <a:chExt cx="2568427" cy="17606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4586" t="36811" r="59792" b="13675"/>
            <a:stretch/>
          </p:blipFill>
          <p:spPr>
            <a:xfrm>
              <a:off x="3563888" y="3828624"/>
              <a:ext cx="2568427" cy="1760616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3635896" y="5485829"/>
              <a:ext cx="1008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641910" y="5395593"/>
              <a:ext cx="363964" cy="1137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78725" y="5221918"/>
                  <a:ext cx="647960" cy="2931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400" dirty="0" smtClean="0">
                      <a:solidFill>
                        <a:srgbClr val="C00000"/>
                      </a:solidFill>
                    </a:rPr>
                    <a:t>?</a:t>
                  </a:r>
                  <a:endParaRPr lang="en-GB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725" y="5221918"/>
                  <a:ext cx="647960" cy="2931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54" t="-8602" b="-53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6204323" y="5914147"/>
            <a:ext cx="2760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Adapted from </a:t>
            </a:r>
            <a:r>
              <a:rPr lang="en-GB" sz="1500" dirty="0" err="1" smtClean="0"/>
              <a:t>Wyngaard</a:t>
            </a:r>
            <a:r>
              <a:rPr lang="en-GB" sz="1500" dirty="0" smtClean="0"/>
              <a:t> (1990)</a:t>
            </a:r>
            <a:endParaRPr lang="en-GB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3</a:t>
            </a:fld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52120" y="4077072"/>
            <a:ext cx="36708" cy="2471782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28259" y="3886686"/>
            <a:ext cx="2760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~1 km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8678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kern="0" dirty="0" smtClean="0"/>
              <a:t>UM Nesting suite</a:t>
            </a:r>
            <a:endParaRPr lang="en-GB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7624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9450" r="8652" b="17053"/>
          <a:stretch/>
        </p:blipFill>
        <p:spPr>
          <a:xfrm>
            <a:off x="434875" y="1380044"/>
            <a:ext cx="5112568" cy="4708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7864" y="4077072"/>
            <a:ext cx="1008112" cy="972000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1296" y="4437168"/>
            <a:ext cx="540000" cy="504000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0545" y="4581128"/>
            <a:ext cx="288000" cy="23993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442240" y="1428378"/>
            <a:ext cx="187417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rgbClr val="0002BD"/>
                </a:solidFill>
              </a:rPr>
              <a:t>UKV (1.5 km)</a:t>
            </a:r>
          </a:p>
          <a:p>
            <a:pPr algn="ctr"/>
            <a:r>
              <a:rPr lang="en-GB" sz="1200" dirty="0" smtClean="0">
                <a:solidFill>
                  <a:srgbClr val="0002BD"/>
                </a:solidFill>
              </a:rPr>
              <a:t>Domain ~1392x1116 km</a:t>
            </a:r>
            <a:endParaRPr lang="en-GB" sz="1200" dirty="0">
              <a:solidFill>
                <a:srgbClr val="0002BD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380312" y="2075364"/>
            <a:ext cx="0" cy="54000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Rounded Rectangle 20"/>
          <p:cNvSpPr/>
          <p:nvPr/>
        </p:nvSpPr>
        <p:spPr>
          <a:xfrm>
            <a:off x="6535150" y="2636912"/>
            <a:ext cx="1690323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rgbClr val="0002BD"/>
                </a:solidFill>
              </a:rPr>
              <a:t>500 m</a:t>
            </a:r>
          </a:p>
          <a:p>
            <a:pPr algn="ctr"/>
            <a:r>
              <a:rPr lang="en-GB" sz="1200" dirty="0">
                <a:solidFill>
                  <a:srgbClr val="0002BD"/>
                </a:solidFill>
              </a:rPr>
              <a:t>Domain </a:t>
            </a:r>
            <a:r>
              <a:rPr lang="en-GB" sz="1200" dirty="0" smtClean="0">
                <a:solidFill>
                  <a:srgbClr val="0002BD"/>
                </a:solidFill>
              </a:rPr>
              <a:t>~300x300 km</a:t>
            </a:r>
            <a:endParaRPr lang="en-GB" sz="1200" dirty="0">
              <a:solidFill>
                <a:srgbClr val="0002BD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76569" y="5374302"/>
            <a:ext cx="1517161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rgbClr val="0002BD"/>
                </a:solidFill>
              </a:rPr>
              <a:t>100 m</a:t>
            </a:r>
          </a:p>
          <a:p>
            <a:pPr algn="ctr"/>
            <a:r>
              <a:rPr lang="en-GB" sz="1200" dirty="0">
                <a:solidFill>
                  <a:srgbClr val="0002BD"/>
                </a:solidFill>
              </a:rPr>
              <a:t>Domain </a:t>
            </a:r>
            <a:r>
              <a:rPr lang="en-GB" sz="1200" dirty="0" smtClean="0">
                <a:solidFill>
                  <a:srgbClr val="0002BD"/>
                </a:solidFill>
              </a:rPr>
              <a:t>~80x80 km</a:t>
            </a:r>
            <a:endParaRPr lang="en-GB" sz="1200" dirty="0">
              <a:solidFill>
                <a:srgbClr val="0002B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49689" y="3862134"/>
            <a:ext cx="1690323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rgbClr val="0002BD"/>
                </a:solidFill>
              </a:rPr>
              <a:t>300 m</a:t>
            </a:r>
          </a:p>
          <a:p>
            <a:pPr algn="ctr"/>
            <a:r>
              <a:rPr lang="en-GB" sz="1200" dirty="0">
                <a:solidFill>
                  <a:srgbClr val="0002BD"/>
                </a:solidFill>
              </a:rPr>
              <a:t>Domain </a:t>
            </a:r>
            <a:r>
              <a:rPr lang="en-GB" sz="1200" dirty="0" smtClean="0">
                <a:solidFill>
                  <a:srgbClr val="0002BD"/>
                </a:solidFill>
              </a:rPr>
              <a:t>~129x129 km</a:t>
            </a:r>
            <a:endParaRPr lang="en-GB" sz="1200" dirty="0">
              <a:solidFill>
                <a:srgbClr val="0002BD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21516" y="5374302"/>
            <a:ext cx="1517161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rgbClr val="0002BD"/>
                </a:solidFill>
              </a:rPr>
              <a:t>55 m</a:t>
            </a:r>
          </a:p>
          <a:p>
            <a:pPr algn="ctr"/>
            <a:r>
              <a:rPr lang="en-GB" sz="1200" dirty="0">
                <a:solidFill>
                  <a:srgbClr val="0002BD"/>
                </a:solidFill>
              </a:rPr>
              <a:t>Domain </a:t>
            </a:r>
            <a:r>
              <a:rPr lang="en-GB" sz="1200" dirty="0" smtClean="0">
                <a:solidFill>
                  <a:srgbClr val="0002BD"/>
                </a:solidFill>
              </a:rPr>
              <a:t>~80x80 km</a:t>
            </a:r>
            <a:endParaRPr lang="en-GB" sz="1200" dirty="0">
              <a:solidFill>
                <a:srgbClr val="0002BD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394851" y="3284984"/>
            <a:ext cx="0" cy="54000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394851" y="4509120"/>
            <a:ext cx="885246" cy="829338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494712" y="4509120"/>
            <a:ext cx="885600" cy="82800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2BD"/>
                </a:solidFill>
              </a:rPr>
              <a:t>All nests run with MORUSES urban surface scheme (</a:t>
            </a:r>
            <a:r>
              <a:rPr lang="en-GB" sz="1800" dirty="0" err="1" smtClean="0">
                <a:solidFill>
                  <a:srgbClr val="0002BD"/>
                </a:solidFill>
              </a:rPr>
              <a:t>Porson</a:t>
            </a:r>
            <a:r>
              <a:rPr lang="en-GB" sz="1800" dirty="0" smtClean="0">
                <a:solidFill>
                  <a:srgbClr val="0002BD"/>
                </a:solidFill>
              </a:rPr>
              <a:t> et al. 2010)</a:t>
            </a:r>
          </a:p>
        </p:txBody>
      </p:sp>
    </p:spTree>
    <p:extLst>
      <p:ext uri="{BB962C8B-B14F-4D97-AF65-F5344CB8AC3E}">
        <p14:creationId xmlns:p14="http://schemas.microsoft.com/office/powerpoint/2010/main" val="2815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sz="4000" kern="0" dirty="0" smtClean="0"/>
              <a:t>Blending scheme</a:t>
            </a:r>
            <a:endParaRPr lang="en-GB" sz="4000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7624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22281" r="9051" b="13461"/>
          <a:stretch/>
        </p:blipFill>
        <p:spPr>
          <a:xfrm>
            <a:off x="4139952" y="1454816"/>
            <a:ext cx="4392488" cy="4308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4800" y="6274187"/>
            <a:ext cx="31756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Adapted from </a:t>
            </a:r>
            <a:r>
              <a:rPr lang="en-GB" sz="1500" dirty="0" err="1" smtClean="0"/>
              <a:t>Honnert</a:t>
            </a:r>
            <a:r>
              <a:rPr lang="en-GB" sz="1500" dirty="0" smtClean="0"/>
              <a:t> et al. </a:t>
            </a:r>
            <a:r>
              <a:rPr lang="en-GB" sz="1500" dirty="0"/>
              <a:t>(</a:t>
            </a:r>
            <a:r>
              <a:rPr lang="en-GB" sz="1500" dirty="0" smtClean="0"/>
              <a:t>2011)</a:t>
            </a:r>
            <a:endParaRPr lang="en-GB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889" y="1844824"/>
            <a:ext cx="3515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More turbulence becomes resolved with decreasing grid length.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Fraction of TKE resolved  in the mixed layer is used to weight the contribution of parametrised flux.</a:t>
            </a:r>
            <a:endParaRPr lang="en-GB" sz="1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788024" y="5229200"/>
            <a:ext cx="648072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732240" y="5229200"/>
            <a:ext cx="1728192" cy="0"/>
          </a:xfrm>
          <a:prstGeom prst="straightConnector1">
            <a:avLst/>
          </a:prstGeom>
          <a:noFill/>
          <a:ln w="38100" cap="flat" cmpd="sng" algn="ctr">
            <a:solidFill>
              <a:srgbClr val="0002BD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499478" y="5229200"/>
            <a:ext cx="115212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427984" y="5589830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 high-res</a:t>
            </a:r>
          </a:p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55 m, 100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104" y="5580614"/>
            <a:ext cx="1224136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</a:rPr>
              <a:t>greyzone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300 m, 500 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5589240"/>
            <a:ext cx="12961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2BD"/>
                </a:solidFill>
              </a:rPr>
              <a:t>parametrised</a:t>
            </a:r>
          </a:p>
          <a:p>
            <a:pPr algn="ctr"/>
            <a:r>
              <a:rPr lang="en-GB" sz="1400" dirty="0" smtClean="0">
                <a:solidFill>
                  <a:srgbClr val="0002BD"/>
                </a:solidFill>
              </a:rPr>
              <a:t>UKV</a:t>
            </a:r>
            <a:endParaRPr lang="en-GB" sz="1400" dirty="0">
              <a:solidFill>
                <a:srgbClr val="0002BD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sz="4000" kern="0" dirty="0" smtClean="0"/>
              <a:t>Case study </a:t>
            </a:r>
            <a:r>
              <a:rPr lang="mr-IN" sz="4000" kern="0" dirty="0" smtClean="0"/>
              <a:t>–</a:t>
            </a:r>
            <a:r>
              <a:rPr lang="en-GB" sz="4000" kern="0" dirty="0" smtClean="0"/>
              <a:t> 04/05/2016</a:t>
            </a:r>
            <a:endParaRPr lang="en-GB" sz="4000" kern="0" dirty="0"/>
          </a:p>
        </p:txBody>
      </p:sp>
      <p:sp>
        <p:nvSpPr>
          <p:cNvPr id="22" name="Rectangle 2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43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86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672408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15719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Near </a:t>
            </a:r>
            <a:r>
              <a:rPr lang="en-GB" sz="1400" dirty="0"/>
              <a:t>infra-red, </a:t>
            </a:r>
            <a:r>
              <a:rPr lang="en-GB" sz="1400" dirty="0" smtClean="0"/>
              <a:t>0.725-1.10 µm at 14:00 UTC</a:t>
            </a:r>
            <a:endParaRPr lang="en-GB" sz="1400" dirty="0"/>
          </a:p>
          <a:p>
            <a:r>
              <a:rPr lang="en-GB" sz="1400" dirty="0" smtClean="0"/>
              <a:t>(Courtesy of Dundee Satellite receiving Station).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19348" r="23324" b="26527"/>
          <a:stretch/>
        </p:blipFill>
        <p:spPr>
          <a:xfrm>
            <a:off x="4213566" y="1448688"/>
            <a:ext cx="4822930" cy="3636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515719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+mn-lt"/>
              </a:rPr>
              <a:t>Surface chart at 12:00 UTC </a:t>
            </a:r>
          </a:p>
          <a:p>
            <a:r>
              <a:rPr lang="en-GB" sz="1400" dirty="0" smtClean="0">
                <a:solidFill>
                  <a:schemeClr val="tx2"/>
                </a:solidFill>
                <a:latin typeface="+mn-lt"/>
              </a:rPr>
              <a:t>(Courtesy of www.wetter3.de)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" y="595102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</a:rPr>
              <a:t>10 m wind at Reading Observatory averaged from 09:00 </a:t>
            </a:r>
            <a:r>
              <a:rPr lang="mr-IN" sz="1800" dirty="0" smtClean="0">
                <a:solidFill>
                  <a:schemeClr val="tx2"/>
                </a:solidFill>
              </a:rPr>
              <a:t>–</a:t>
            </a:r>
            <a:r>
              <a:rPr lang="en-GB" sz="1800" dirty="0" smtClean="0">
                <a:solidFill>
                  <a:schemeClr val="tx2"/>
                </a:solidFill>
              </a:rPr>
              <a:t> 17:00 UTC: </a:t>
            </a:r>
          </a:p>
          <a:p>
            <a:r>
              <a:rPr lang="en-GB" sz="1800" dirty="0" smtClean="0"/>
              <a:t>2.8 m/s (light breeze)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8679" r="9102"/>
          <a:stretch>
            <a:fillRect/>
          </a:stretch>
        </p:blipFill>
        <p:spPr>
          <a:xfrm>
            <a:off x="79256" y="3136900"/>
            <a:ext cx="2836560" cy="325594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8679" r="9102"/>
          <a:stretch>
            <a:fillRect/>
          </a:stretch>
        </p:blipFill>
        <p:spPr>
          <a:xfrm>
            <a:off x="3131840" y="3136900"/>
            <a:ext cx="2836560" cy="3255948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8679" r="9102"/>
          <a:stretch>
            <a:fillRect/>
          </a:stretch>
        </p:blipFill>
        <p:spPr>
          <a:xfrm>
            <a:off x="6228184" y="3140968"/>
            <a:ext cx="2836560" cy="32559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sz="4000" kern="0" dirty="0" smtClean="0"/>
              <a:t>Sensible heat flux</a:t>
            </a:r>
            <a:endParaRPr lang="en-GB" sz="4000" kern="0" dirty="0"/>
          </a:p>
        </p:txBody>
      </p:sp>
      <p:sp>
        <p:nvSpPr>
          <p:cNvPr id="18" name="Rectangle 17"/>
          <p:cNvSpPr/>
          <p:nvPr/>
        </p:nvSpPr>
        <p:spPr>
          <a:xfrm>
            <a:off x="4139952" y="131080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2280" y="1311940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271" y="1484784"/>
                <a:ext cx="4620047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𝑠𝑢𝑏</m:t>
                          </m:r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𝑔𝑟𝑖𝑑</m:t>
                          </m:r>
                        </m:sub>
                      </m:sSub>
                    </m:oMath>
                  </m:oMathPara>
                </a14:m>
                <a:endParaRPr lang="en-GB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1" y="1484784"/>
                <a:ext cx="4620047" cy="4658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 bwMode="auto">
          <a:xfrm rot="16200000">
            <a:off x="2393712" y="1384455"/>
            <a:ext cx="180112" cy="1296144"/>
          </a:xfrm>
          <a:prstGeom prst="lef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3688" y="2060848"/>
                <a:ext cx="1443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𝑟𝑒𝑠𝑜𝑙𝑣𝑒𝑑</m:t>
                          </m:r>
                        </m:sub>
                      </m:sSub>
                    </m:oMath>
                  </m:oMathPara>
                </a14:m>
                <a:endParaRPr lang="en-GB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144321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79512" y="2802414"/>
            <a:ext cx="813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Plots: 14:00 UTC, z = 295 m, area ~ 45 km x 45 km. </a:t>
            </a:r>
            <a:endParaRPr lang="en-GB" sz="1600" dirty="0" smtClean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028525" y="6417360"/>
            <a:ext cx="676275" cy="252000"/>
          </a:xfrm>
        </p:spPr>
        <p:txBody>
          <a:bodyPr/>
          <a:lstStyle/>
          <a:p>
            <a:fld id="{3F01E9BE-CB73-4FFC-9610-620B7DFD22AE}" type="slidenum">
              <a:rPr lang="en-GB" smtClean="0"/>
              <a:t>7</a:t>
            </a:fld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5261138"/>
            <a:ext cx="1152128" cy="40011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UKV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6254" y="5260508"/>
            <a:ext cx="1152128" cy="40011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 m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2368" y="5261138"/>
            <a:ext cx="1152128" cy="40011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55 m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6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90349"/>
            <a:ext cx="3133349" cy="52222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-412" r="-266" b="412"/>
          <a:stretch/>
        </p:blipFill>
        <p:spPr>
          <a:xfrm>
            <a:off x="6156176" y="1268760"/>
            <a:ext cx="2938662" cy="5243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/>
          <a:stretch/>
        </p:blipFill>
        <p:spPr>
          <a:xfrm>
            <a:off x="3161118" y="1302014"/>
            <a:ext cx="2923050" cy="52317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24800" y="404664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GB" sz="4000" kern="0" dirty="0" smtClean="0"/>
              <a:t>Sensible heat flux</a:t>
            </a:r>
            <a:endParaRPr lang="en-GB" sz="4000" kern="0" dirty="0"/>
          </a:p>
        </p:txBody>
      </p:sp>
      <p:sp>
        <p:nvSpPr>
          <p:cNvPr id="22" name="Rectangle 2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43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86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8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15816" y="328723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328498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4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99111"/>
            <a:ext cx="5076000" cy="50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424800" y="404664"/>
                <a:ext cx="8280000" cy="82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b" anchorCtr="0" compatLnSpc="1">
                <a:prstTxWarp prst="textNoShape">
                  <a:avLst/>
                </a:prstTxWarp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500" b="1" cap="all" baseline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GB" kern="0" dirty="0" smtClean="0"/>
                  <a:t>W </a:t>
                </a:r>
                <a:r>
                  <a:rPr lang="en-GB" sz="4800" kern="0" dirty="0"/>
                  <a:t>and </a:t>
                </a:r>
                <a14:m>
                  <m:oMath xmlns:m="http://schemas.openxmlformats.org/officeDocument/2006/math">
                    <m:r>
                      <a:rPr lang="en-GB" sz="4800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𝜽</m:t>
                    </m:r>
                  </m:oMath>
                </a14:m>
                <a:r>
                  <a:rPr lang="en-GB" kern="0" dirty="0" smtClean="0"/>
                  <a:t> Fields </a:t>
                </a:r>
                <a:endParaRPr lang="en-GB" kern="0" dirty="0"/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800" y="404664"/>
                <a:ext cx="8280000" cy="828000"/>
              </a:xfrm>
              <a:prstGeom prst="rect">
                <a:avLst/>
              </a:prstGeom>
              <a:blipFill rotWithShape="0">
                <a:blip r:embed="rId3"/>
                <a:stretch>
                  <a:fillRect l="-4197" t="-11029" b="-441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0024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4360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8696" y="1239932"/>
            <a:ext cx="1008112" cy="10083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9BE-CB73-4FFC-9610-620B7DFD22AE}" type="slidenum">
              <a:rPr lang="en-GB" smtClean="0"/>
              <a:t>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84" y="1881392"/>
            <a:ext cx="5076000" cy="50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44792" y="1291623"/>
                <a:ext cx="3211584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𝑟𝑒𝑠𝑜𝑙𝑣𝑒𝑑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92" y="1291623"/>
                <a:ext cx="3211584" cy="4641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4249" y="134076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Issue in </a:t>
            </a:r>
            <a:r>
              <a:rPr lang="en-GB" dirty="0" err="1" smtClean="0"/>
              <a:t>greyzone</a:t>
            </a:r>
            <a:r>
              <a:rPr lang="en-GB" dirty="0" smtClean="0"/>
              <a:t> (300 m, 500 m) with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897087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+mn-lt"/>
              </a:rPr>
              <a:t>500 m grid length: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0032" y="1897087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+mn-lt"/>
              </a:rPr>
              <a:t>500 m grid length:</a:t>
            </a:r>
          </a:p>
        </p:txBody>
      </p:sp>
    </p:spTree>
    <p:extLst>
      <p:ext uri="{BB962C8B-B14F-4D97-AF65-F5344CB8AC3E}">
        <p14:creationId xmlns:p14="http://schemas.microsoft.com/office/powerpoint/2010/main" val="26379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-PP-Template-STANDARD-WIDTH-v-25" id="{B9F6B930-8051-4310-8262-DD274C3A7F72}" vid="{D4408CE3-CDB9-456E-B7A5-DC29AAF7E81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UoR-PP-Template-STANDARD-WIDTH-v-25</Template>
  <TotalTime>16824</TotalTime>
  <Words>635</Words>
  <Application>Microsoft Office PowerPoint</Application>
  <PresentationFormat>On-screen Show (4:3)</PresentationFormat>
  <Paragraphs>113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AngsanaUPC</vt:lpstr>
      <vt:lpstr>Arial</vt:lpstr>
      <vt:lpstr>Cambria Math</vt:lpstr>
      <vt:lpstr>Effra</vt:lpstr>
      <vt:lpstr>Effra Bold</vt:lpstr>
      <vt:lpstr>Effra Light</vt:lpstr>
      <vt:lpstr>UoR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Phillip Blunn</dc:creator>
  <cp:lastModifiedBy>Lewis Phillip Blunn</cp:lastModifiedBy>
  <cp:revision>253</cp:revision>
  <cp:lastPrinted>2018-02-16T17:59:00Z</cp:lastPrinted>
  <dcterms:created xsi:type="dcterms:W3CDTF">2017-09-01T08:03:22Z</dcterms:created>
  <dcterms:modified xsi:type="dcterms:W3CDTF">2018-06-29T13:16:06Z</dcterms:modified>
</cp:coreProperties>
</file>