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0" r:id="rId2"/>
    <p:sldId id="276" r:id="rId3"/>
    <p:sldId id="383" r:id="rId4"/>
    <p:sldId id="375" r:id="rId5"/>
    <p:sldId id="381" r:id="rId6"/>
    <p:sldId id="306" r:id="rId7"/>
    <p:sldId id="397" r:id="rId8"/>
    <p:sldId id="342" r:id="rId9"/>
    <p:sldId id="341" r:id="rId10"/>
    <p:sldId id="382" r:id="rId11"/>
    <p:sldId id="377" r:id="rId12"/>
    <p:sldId id="376" r:id="rId13"/>
    <p:sldId id="384" r:id="rId14"/>
    <p:sldId id="286" r:id="rId15"/>
    <p:sldId id="287" r:id="rId16"/>
    <p:sldId id="374" r:id="rId17"/>
    <p:sldId id="396" r:id="rId18"/>
    <p:sldId id="388" r:id="rId19"/>
    <p:sldId id="398" r:id="rId20"/>
    <p:sldId id="371" r:id="rId21"/>
    <p:sldId id="370" r:id="rId22"/>
    <p:sldId id="298" r:id="rId23"/>
    <p:sldId id="299" r:id="rId24"/>
    <p:sldId id="317" r:id="rId25"/>
    <p:sldId id="390" r:id="rId26"/>
    <p:sldId id="353" r:id="rId27"/>
    <p:sldId id="304" r:id="rId28"/>
    <p:sldId id="345" r:id="rId29"/>
    <p:sldId id="332" r:id="rId30"/>
    <p:sldId id="308" r:id="rId31"/>
    <p:sldId id="309" r:id="rId32"/>
    <p:sldId id="305" r:id="rId33"/>
    <p:sldId id="347" r:id="rId34"/>
    <p:sldId id="336" r:id="rId35"/>
    <p:sldId id="393" r:id="rId36"/>
    <p:sldId id="326" r:id="rId37"/>
    <p:sldId id="301" r:id="rId38"/>
    <p:sldId id="364" r:id="rId39"/>
    <p:sldId id="394" r:id="rId40"/>
    <p:sldId id="395" r:id="rId41"/>
  </p:sldIdLst>
  <p:sldSz cx="9144000" cy="6858000" type="screen4x3"/>
  <p:notesSz cx="67183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0A90A2-82E4-4588-8858-0DDEB087E7E4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238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E8FEDBC-0D77-4CA2-88DA-689C9175AC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1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D27AA-007F-4C5E-9BFC-8533F9344573}" type="datetimeFigureOut">
              <a:rPr lang="en-GB" smtClean="0"/>
              <a:pPr/>
              <a:t>10/07/2014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513" y="4681538"/>
            <a:ext cx="5375275" cy="443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238" y="9361488"/>
            <a:ext cx="291147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3251B-B685-485E-9DB1-13C17C7B84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1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Grey zone: some clouds may be close to being resolved;</a:t>
            </a:r>
            <a:r>
              <a:rPr lang="en-GB" baseline="0" dirty="0" smtClean="0"/>
              <a:t> </a:t>
            </a:r>
            <a:r>
              <a:rPr lang="en-GB" dirty="0" smtClean="0"/>
              <a:t>there are only a few or even 1 cloud</a:t>
            </a:r>
            <a:r>
              <a:rPr lang="en-GB" baseline="0" dirty="0" smtClean="0"/>
              <a:t> </a:t>
            </a:r>
            <a:r>
              <a:rPr lang="en-GB" dirty="0" smtClean="0"/>
              <a:t>in some boxes and each</a:t>
            </a:r>
            <a:r>
              <a:rPr lang="en-GB" baseline="0" dirty="0" smtClean="0"/>
              <a:t> of these clouds is different</a:t>
            </a:r>
            <a:r>
              <a:rPr lang="en-GB" dirty="0" smtClean="0"/>
              <a:t>; there may</a:t>
            </a:r>
            <a:r>
              <a:rPr lang="en-GB" baseline="0" dirty="0" smtClean="0"/>
              <a:t> be no clouds in some boxes.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917FD-AA5D-4636-B36C-1900420B7D0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04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15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46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2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3251B-B685-485E-9DB1-13C17C7B848F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1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9688-E742-413F-909B-353352C9C922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7009-0191-4949-BFC6-34CC7F7000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0BC75-9133-4070-ADF6-4BC131974677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43A2C-DBF5-45F0-BC23-ACFD9B1C61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AFFA-AEF7-40E0-A7CA-25355A55DC34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C1728-D543-4CA3-97A4-5B1A0713C2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BE010-945C-4681-BF27-317E36B0D64B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D3BF3-9B8D-4BB1-BC29-3A1299CEF9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1A57-DEE9-42F7-BF96-BB7AB7E86F1F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B246-6EA9-4743-8B1F-B192557CE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7984-5C26-427F-B332-861B553F7370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CBE1-A02C-42A1-B9C2-F145CC04BE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A3BC1-D2DF-4B8E-BB1D-6FE310E5CD99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D7818-CD20-4323-BB6A-24D462D335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4D27-2F41-476A-ABD8-FACED5320B18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CAB3-7612-4344-96BA-6928FF99BF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82193-99FB-4E32-9765-B1309E330BCD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BE4E-E478-4A3C-97CB-12B2410005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C04E-7B26-46A7-BECF-919BDE67AB3E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E60EC-02D5-47C9-9D70-6B0E336CFB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07F7-F493-40D8-94F1-95BF78493A77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8BB6-98E0-4492-8CA9-EE55E93A5C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D97C62-F805-41B6-B243-63FBF0F88A2E}" type="datetimeFigureOut">
              <a:rPr lang="en-GB"/>
              <a:pPr>
                <a:defRPr/>
              </a:pPr>
              <a:t>10/07/2014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987A57-67D0-4DBD-8F5A-F8FCC765D3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1828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7030A0"/>
                </a:solidFill>
              </a:rPr>
              <a:t>Convection “Resolving” Models: </a:t>
            </a:r>
            <a:br>
              <a:rPr lang="en-GB" sz="3600" dirty="0" smtClean="0">
                <a:solidFill>
                  <a:srgbClr val="7030A0"/>
                </a:solidFill>
              </a:rPr>
            </a:br>
            <a:r>
              <a:rPr lang="en-GB" sz="3600" dirty="0" smtClean="0">
                <a:solidFill>
                  <a:srgbClr val="7030A0"/>
                </a:solidFill>
              </a:rPr>
              <a:t>How well is the convection actually resolved?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664820"/>
            <a:ext cx="7920880" cy="280898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800" dirty="0" smtClean="0">
                <a:solidFill>
                  <a:schemeClr val="tx1"/>
                </a:solidFill>
              </a:rPr>
              <a:t>Bob Plant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With thanks to: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Emilie Carter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Peter Clark</a:t>
            </a:r>
            <a:r>
              <a:rPr lang="en-GB" sz="2000" baseline="30000" dirty="0" smtClean="0">
                <a:solidFill>
                  <a:schemeClr val="tx1"/>
                </a:solidFill>
              </a:rPr>
              <a:t>1,2</a:t>
            </a:r>
            <a:r>
              <a:rPr lang="en-GB" sz="2000" dirty="0" smtClean="0">
                <a:solidFill>
                  <a:schemeClr val="tx1"/>
                </a:solidFill>
              </a:rPr>
              <a:t>, Carol Halliwell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</a:t>
            </a:r>
            <a:r>
              <a:rPr lang="en-GB" sz="2000" dirty="0" err="1" smtClean="0">
                <a:solidFill>
                  <a:schemeClr val="tx1"/>
                </a:solidFill>
              </a:rPr>
              <a:t>Kirsty</a:t>
            </a:r>
            <a:r>
              <a:rPr lang="en-GB" sz="2000" dirty="0" smtClean="0">
                <a:solidFill>
                  <a:schemeClr val="tx1"/>
                </a:solidFill>
              </a:rPr>
              <a:t> Hanley</a:t>
            </a:r>
            <a:r>
              <a:rPr lang="en-GB" sz="2000" baseline="30000" dirty="0" smtClean="0">
                <a:solidFill>
                  <a:schemeClr val="tx1"/>
                </a:solidFill>
              </a:rPr>
              <a:t>1,2</a:t>
            </a:r>
            <a:r>
              <a:rPr lang="en-GB" sz="2000" dirty="0" smtClean="0">
                <a:solidFill>
                  <a:schemeClr val="tx1"/>
                </a:solidFill>
              </a:rPr>
              <a:t>, Robin Hogan</a:t>
            </a:r>
            <a:r>
              <a:rPr lang="en-GB" sz="2000" baseline="30000" dirty="0" smtClean="0">
                <a:solidFill>
                  <a:schemeClr val="tx1"/>
                </a:solidFill>
              </a:rPr>
              <a:t>1</a:t>
            </a:r>
            <a:r>
              <a:rPr lang="en-GB" sz="2000" dirty="0" smtClean="0">
                <a:solidFill>
                  <a:schemeClr val="tx1"/>
                </a:solidFill>
              </a:rPr>
              <a:t>, Dan Kirshbaum</a:t>
            </a:r>
            <a:r>
              <a:rPr lang="en-GB" sz="2000" baseline="30000" dirty="0" smtClean="0">
                <a:solidFill>
                  <a:schemeClr val="tx1"/>
                </a:solidFill>
              </a:rPr>
              <a:t>1,3</a:t>
            </a:r>
            <a:r>
              <a:rPr lang="en-GB" sz="2000" dirty="0" smtClean="0">
                <a:solidFill>
                  <a:schemeClr val="tx1"/>
                </a:solidFill>
              </a:rPr>
              <a:t>, Humphrey Lean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John Nicol</a:t>
            </a:r>
            <a:r>
              <a:rPr lang="en-GB" sz="2000" baseline="30000" dirty="0" smtClean="0">
                <a:solidFill>
                  <a:schemeClr val="tx1"/>
                </a:solidFill>
              </a:rPr>
              <a:t>1</a:t>
            </a:r>
            <a:r>
              <a:rPr lang="en-GB" sz="2000" dirty="0" smtClean="0">
                <a:solidFill>
                  <a:schemeClr val="tx1"/>
                </a:solidFill>
              </a:rPr>
              <a:t>, </a:t>
            </a:r>
            <a:r>
              <a:rPr lang="en-GB" sz="2000" dirty="0" err="1" smtClean="0">
                <a:solidFill>
                  <a:schemeClr val="tx1"/>
                </a:solidFill>
              </a:rPr>
              <a:t>Thorwald</a:t>
            </a:r>
            <a:r>
              <a:rPr lang="en-GB" sz="2000" dirty="0" smtClean="0">
                <a:solidFill>
                  <a:schemeClr val="tx1"/>
                </a:solidFill>
              </a:rPr>
              <a:t> Stein</a:t>
            </a:r>
            <a:r>
              <a:rPr lang="en-GB" sz="2000" baseline="30000" dirty="0" smtClean="0">
                <a:solidFill>
                  <a:schemeClr val="tx1"/>
                </a:solidFill>
              </a:rPr>
              <a:t>1</a:t>
            </a:r>
            <a:r>
              <a:rPr lang="en-GB" sz="2000" dirty="0" smtClean="0">
                <a:solidFill>
                  <a:schemeClr val="tx1"/>
                </a:solidFill>
              </a:rPr>
              <a:t>, Rob Warren</a:t>
            </a:r>
            <a:r>
              <a:rPr lang="en-GB" sz="2000" baseline="30000" dirty="0" smtClean="0">
                <a:solidFill>
                  <a:schemeClr val="tx1"/>
                </a:solidFill>
              </a:rPr>
              <a:t>1</a:t>
            </a:r>
          </a:p>
          <a:p>
            <a:pPr fontAlgn="auto">
              <a:spcAft>
                <a:spcPts val="0"/>
              </a:spcAft>
              <a:defRPr/>
            </a:pPr>
            <a:endParaRPr lang="en-GB" sz="2000" baseline="300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2000" baseline="30000" dirty="0" smtClean="0">
                <a:solidFill>
                  <a:schemeClr val="tx1"/>
                </a:solidFill>
              </a:rPr>
              <a:t>1</a:t>
            </a:r>
            <a:r>
              <a:rPr lang="en-GB" sz="2000" dirty="0" smtClean="0">
                <a:solidFill>
                  <a:schemeClr val="tx1"/>
                </a:solidFill>
              </a:rPr>
              <a:t>University of Reading  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 Met Office </a:t>
            </a:r>
            <a:r>
              <a:rPr lang="en-GB" sz="2000" baseline="30000" dirty="0" smtClean="0">
                <a:solidFill>
                  <a:schemeClr val="tx1"/>
                </a:solidFill>
              </a:rPr>
              <a:t>3</a:t>
            </a:r>
            <a:r>
              <a:rPr lang="en-GB" sz="2000" dirty="0" smtClean="0">
                <a:solidFill>
                  <a:schemeClr val="tx1"/>
                </a:solidFill>
              </a:rPr>
              <a:t>McGill University</a:t>
            </a:r>
          </a:p>
          <a:p>
            <a:pPr fontAlgn="auto">
              <a:spcAft>
                <a:spcPts val="0"/>
              </a:spcAft>
              <a:defRPr/>
            </a:pPr>
            <a:endParaRPr lang="en-GB" sz="31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GB" dirty="0" smtClean="0"/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2339752" y="5373216"/>
            <a:ext cx="46085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</a:rPr>
              <a:t>NWP Physics Lecture 6, </a:t>
            </a:r>
          </a:p>
          <a:p>
            <a:pPr algn="ctr"/>
            <a:r>
              <a:rPr lang="en-GB" sz="2400" dirty="0" smtClean="0">
                <a:solidFill>
                  <a:srgbClr val="7030A0"/>
                </a:solidFill>
              </a:rPr>
              <a:t>Nanjing Summer School,</a:t>
            </a:r>
          </a:p>
          <a:p>
            <a:pPr algn="ctr"/>
            <a:r>
              <a:rPr lang="en-GB" sz="2400" dirty="0" smtClean="0">
                <a:solidFill>
                  <a:srgbClr val="7030A0"/>
                </a:solidFill>
              </a:rPr>
              <a:t>July 2014</a:t>
            </a:r>
            <a:endParaRPr lang="en-GB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4437112"/>
            <a:ext cx="8229600" cy="20173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Forecasting, especially for flash floods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3680"/>
          <a:stretch/>
        </p:blipFill>
        <p:spPr bwMode="auto">
          <a:xfrm>
            <a:off x="1907704" y="1196752"/>
            <a:ext cx="4294056" cy="298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4653136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 err="1" smtClean="0"/>
              <a:t>Boscastle</a:t>
            </a:r>
            <a:r>
              <a:rPr lang="en-GB" sz="2800" dirty="0" smtClean="0"/>
              <a:t> flood of 16 August 2004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Historically important for UK development of convective-scale NWP</a:t>
            </a:r>
          </a:p>
          <a:p>
            <a:pPr>
              <a:buFont typeface="Arial" pitchFamily="34" charset="0"/>
              <a:buChar char="•"/>
            </a:pPr>
            <a:r>
              <a:rPr lang="en-GB" sz="2800" smtClean="0"/>
              <a:t>Also </a:t>
            </a:r>
            <a:r>
              <a:rPr lang="en-GB" sz="2800" dirty="0" smtClean="0"/>
              <a:t>good for fog, </a:t>
            </a:r>
            <a:r>
              <a:rPr lang="en-GB" sz="2800" dirty="0" err="1" smtClean="0"/>
              <a:t>orographic</a:t>
            </a:r>
            <a:r>
              <a:rPr lang="en-GB" sz="2800" dirty="0" smtClean="0"/>
              <a:t> flows, bush fires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3621137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7030A0"/>
                </a:solidFill>
              </a:rPr>
              <a:t>Boscastle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dirty="0" err="1" smtClean="0">
                <a:solidFill>
                  <a:srgbClr val="7030A0"/>
                </a:solidFill>
              </a:rPr>
              <a:t>Hindcasts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3" name="Picture 3" descr="acc_12to18_12km00_PC003_z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731468"/>
            <a:ext cx="2438400" cy="3009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 descr="acc_12to18_4km00_PC003_z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3731468"/>
            <a:ext cx="2438400" cy="3009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288" y="3068960"/>
            <a:ext cx="2160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dirty="0" smtClean="0"/>
              <a:t>12 km parameterized</a:t>
            </a:r>
            <a:endParaRPr lang="en-GB" sz="2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63888" y="3356992"/>
            <a:ext cx="1595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 smtClean="0"/>
              <a:t>4 km explicit</a:t>
            </a:r>
            <a:endParaRPr lang="en-GB" sz="20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32700" y="3356992"/>
            <a:ext cx="1595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 smtClean="0"/>
              <a:t>1 km explicit</a:t>
            </a:r>
            <a:endParaRPr lang="en-GB" sz="2000" dirty="0"/>
          </a:p>
        </p:txBody>
      </p:sp>
      <p:pic>
        <p:nvPicPr>
          <p:cNvPr id="8" name="Picture 8" descr="acc_12to18_1km00_PC003_z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3731468"/>
            <a:ext cx="2438400" cy="3009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4" descr="acc_12to18_rad_12_4_z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6"/>
          <a:stretch>
            <a:fillRect/>
          </a:stretch>
        </p:blipFill>
        <p:spPr>
          <a:xfrm>
            <a:off x="4788024" y="548680"/>
            <a:ext cx="2376264" cy="28936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7784" y="2060848"/>
            <a:ext cx="2186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Radar observations</a:t>
            </a:r>
          </a:p>
          <a:p>
            <a:r>
              <a:rPr lang="en-GB" dirty="0" smtClean="0"/>
              <a:t>on 4 km grid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162880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Very good (in this case) at 1km but still errors at cloud scale – too little rain.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1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resolution is needed? 21/07/10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84482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9" y="3645024"/>
            <a:ext cx="8022925" cy="240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022925" cy="2403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Comparison with Real Data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Overview of Nimrod system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 UK C-band radars (5.6-5.65 GHz, 5cm wavelength)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1x1 km grid, 5min intervals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>
                <a:latin typeface="+mn-lt"/>
                <a:cs typeface="+mn-cs"/>
              </a:rPr>
              <a:t>DYMECS project studies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400x400 km region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centered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Chilbolton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coverage_med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1700808"/>
            <a:ext cx="349885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Caveat: Radar data is not perfect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695682" cy="50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68760"/>
            <a:ext cx="43204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Radar data is our best option for measuring rainfall with good temporal and spatial resolution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But it relies on a statistical relationship between rainfall rate and reflectivity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And is subject to systematic errors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Nimrod data is not perfect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Model data interpolated/aggregated onto radar grid for comparison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7030A0"/>
                </a:solidFill>
              </a:rPr>
              <a:t>Rainfall region analysis</a:t>
            </a:r>
          </a:p>
        </p:txBody>
      </p:sp>
      <p:pic>
        <p:nvPicPr>
          <p:cNvPr id="7173" name="Picture 4" descr="meso_rain.png"/>
          <p:cNvPicPr>
            <a:picLocks noChangeAspect="1"/>
          </p:cNvPicPr>
          <p:nvPr/>
        </p:nvPicPr>
        <p:blipFill>
          <a:blip r:embed="rId2" cstate="print"/>
          <a:srcRect l="9843" r="11400"/>
          <a:stretch>
            <a:fillRect/>
          </a:stretch>
        </p:blipFill>
        <p:spPr bwMode="auto">
          <a:xfrm>
            <a:off x="4427538" y="1341438"/>
            <a:ext cx="4386262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eso_labels.png"/>
          <p:cNvPicPr>
            <a:picLocks noChangeAspect="1"/>
          </p:cNvPicPr>
          <p:nvPr/>
        </p:nvPicPr>
        <p:blipFill>
          <a:blip r:embed="rId3" cstate="print"/>
          <a:srcRect l="9843" r="20322"/>
          <a:stretch>
            <a:fillRect/>
          </a:stretch>
        </p:blipFill>
        <p:spPr bwMode="auto">
          <a:xfrm>
            <a:off x="4427538" y="1341438"/>
            <a:ext cx="38893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1700808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 Set rainfall threshold (1mm/h) and minimum area (4km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) for regions to be labelled</a:t>
            </a:r>
          </a:p>
          <a:p>
            <a:endParaRPr lang="en-GB" sz="2800" dirty="0" smtClean="0"/>
          </a:p>
          <a:p>
            <a:r>
              <a:rPr lang="en-GB" sz="2800" dirty="0" smtClean="0"/>
              <a:t>NB: We apply the same algorithms to the model data for like-for-like comparison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Convective Region Identification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772816"/>
            <a:ext cx="3096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Identification issues:</a:t>
            </a:r>
          </a:p>
          <a:p>
            <a:r>
              <a:rPr lang="en-GB" sz="2400" dirty="0" smtClean="0"/>
              <a:t>(</a:t>
            </a:r>
            <a:r>
              <a:rPr lang="en-GB" sz="2400" dirty="0" err="1" smtClean="0"/>
              <a:t>eg</a:t>
            </a:r>
            <a:r>
              <a:rPr lang="en-GB" sz="2400" dirty="0" smtClean="0"/>
              <a:t> Ogura and Takahashi 1971)</a:t>
            </a:r>
          </a:p>
          <a:p>
            <a:endParaRPr lang="en-GB" sz="2400" dirty="0" smtClean="0"/>
          </a:p>
          <a:p>
            <a:r>
              <a:rPr lang="en-GB" sz="2400" dirty="0" smtClean="0"/>
              <a:t>Different definitions focus on different aspects of cloud</a:t>
            </a:r>
          </a:p>
          <a:p>
            <a:endParaRPr lang="en-GB" sz="2400" dirty="0" smtClean="0"/>
          </a:p>
          <a:p>
            <a:r>
              <a:rPr lang="en-GB" sz="2400" dirty="0" smtClean="0"/>
              <a:t>visual impression ≠ radar image ≠</a:t>
            </a:r>
          </a:p>
          <a:p>
            <a:r>
              <a:rPr lang="en-GB" sz="2400" dirty="0" smtClean="0"/>
              <a:t>w threshold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80728"/>
            <a:ext cx="5428878" cy="562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1988" y="1023938"/>
            <a:ext cx="5121276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7030A0"/>
                </a:solidFill>
                <a:ea typeface="ＭＳ Ｐゴシック" pitchFamily="34" charset="-128"/>
              </a:rPr>
              <a:t>Tracking storms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635375" y="1350963"/>
            <a:ext cx="5051425" cy="4525962"/>
          </a:xfrm>
        </p:spPr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Use correlation method to track displacement between Nimrod rainfall images at larger scale</a:t>
            </a: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Project S0 to next time using velocity field</a:t>
            </a:r>
          </a:p>
          <a:p>
            <a:pPr eaLnBrk="1" hangingPunct="1"/>
            <a:endParaRPr lang="en-GB" dirty="0" smtClean="0">
              <a:ea typeface="ＭＳ Ｐゴシック" pitchFamily="34" charset="-128"/>
            </a:endParaRPr>
          </a:p>
          <a:p>
            <a:pPr eaLnBrk="1" hangingPunct="1"/>
            <a:endParaRPr lang="en-GB" dirty="0" smtClean="0">
              <a:ea typeface="ＭＳ Ｐゴシック" pitchFamily="34" charset="-128"/>
            </a:endParaRPr>
          </a:p>
          <a:p>
            <a:pPr eaLnBrk="1" hangingPunct="1"/>
            <a:r>
              <a:rPr lang="en-GB" dirty="0" smtClean="0">
                <a:ea typeface="ＭＳ Ｐゴシック" pitchFamily="34" charset="-128"/>
              </a:rPr>
              <a:t>Check for overlap with storms in new Nimrod image to track storm</a:t>
            </a:r>
          </a:p>
        </p:txBody>
      </p:sp>
      <p:sp>
        <p:nvSpPr>
          <p:cNvPr id="6" name="Oval 5"/>
          <p:cNvSpPr/>
          <p:nvPr/>
        </p:nvSpPr>
        <p:spPr>
          <a:xfrm>
            <a:off x="6372200" y="4365104"/>
            <a:ext cx="504825" cy="503238"/>
          </a:xfrm>
          <a:prstGeom prst="ellipse">
            <a:avLst/>
          </a:prstGeom>
          <a:solidFill>
            <a:schemeClr val="accent2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7092280" y="4437112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S1</a:t>
            </a:r>
          </a:p>
        </p:txBody>
      </p:sp>
      <p:sp>
        <p:nvSpPr>
          <p:cNvPr id="30" name="Oval 29"/>
          <p:cNvSpPr/>
          <p:nvPr/>
        </p:nvSpPr>
        <p:spPr>
          <a:xfrm>
            <a:off x="5508104" y="4221088"/>
            <a:ext cx="649288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36" name="TextBox 30"/>
          <p:cNvSpPr txBox="1">
            <a:spLocks noChangeArrowheads="1"/>
          </p:cNvSpPr>
          <p:nvPr/>
        </p:nvSpPr>
        <p:spPr bwMode="auto">
          <a:xfrm>
            <a:off x="4932040" y="4437112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S0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868144" y="4509120"/>
            <a:ext cx="792163" cy="7143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 animBg="1"/>
      <p:bldP spid="13319" grpId="0"/>
      <p:bldP spid="30" grpId="0" animBg="1"/>
      <p:bldP spid="133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7030A0"/>
                </a:solidFill>
              </a:rPr>
              <a:t>Chilbolton</a:t>
            </a:r>
            <a:r>
              <a:rPr lang="en-GB" dirty="0" smtClean="0">
                <a:solidFill>
                  <a:srgbClr val="7030A0"/>
                </a:solidFill>
              </a:rPr>
              <a:t> data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S-band radar (3 GHz, 10cm wavelength)</a:t>
            </a:r>
          </a:p>
          <a:p>
            <a:pPr eaLnBrk="1" hangingPunct="1"/>
            <a:r>
              <a:rPr lang="en-GB" dirty="0" smtClean="0"/>
              <a:t>2deg/s azimuth rate</a:t>
            </a:r>
          </a:p>
          <a:p>
            <a:pPr eaLnBrk="1" hangingPunct="1"/>
            <a:r>
              <a:rPr lang="en-GB" dirty="0" smtClean="0"/>
              <a:t>0.4 </a:t>
            </a:r>
            <a:r>
              <a:rPr lang="en-GB" dirty="0" err="1" smtClean="0"/>
              <a:t>deg</a:t>
            </a:r>
            <a:r>
              <a:rPr lang="en-GB" dirty="0" smtClean="0"/>
              <a:t>/s elevation rate</a:t>
            </a:r>
          </a:p>
          <a:p>
            <a:pPr eaLnBrk="1" hangingPunct="1"/>
            <a:r>
              <a:rPr lang="en-GB" dirty="0" smtClean="0"/>
              <a:t>300m range gate</a:t>
            </a:r>
          </a:p>
          <a:p>
            <a:pPr eaLnBrk="1" hangingPunct="1"/>
            <a:r>
              <a:rPr lang="en-GB" dirty="0" smtClean="0"/>
              <a:t>200km range</a:t>
            </a:r>
          </a:p>
        </p:txBody>
      </p:sp>
      <p:pic>
        <p:nvPicPr>
          <p:cNvPr id="16388" name="Picture 7" descr="chilbotlon_telescop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00213"/>
            <a:ext cx="37338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052736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Outline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 smtClean="0"/>
              <a:t>What is the convective-scale?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Why simulate at the convective-scale?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Comparison with real data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What is realistic looking?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What is right and wrong?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Cell sizes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Cell shapes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Rain rate distribution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Lifetimes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Lifecycle</a:t>
            </a:r>
          </a:p>
          <a:p>
            <a:pPr lvl="1">
              <a:buFont typeface="Arial" pitchFamily="34" charset="0"/>
              <a:buChar char="•"/>
            </a:pPr>
            <a:r>
              <a:rPr lang="en-GB" sz="2800" dirty="0" smtClean="0"/>
              <a:t>Vertical structure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Conclusions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M:\Dymecs\Figures\20110826105917_r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16200"/>
            <a:ext cx="812958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348038" y="2781300"/>
            <a:ext cx="1008062" cy="2519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508625" y="2781300"/>
            <a:ext cx="2159000" cy="2519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9250" y="1773238"/>
            <a:ext cx="29416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Too near: 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Miss tops of storm or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takes too long to finish RHI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35600" y="5600700"/>
            <a:ext cx="2928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Too far: 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Miss low-level precipitation</a:t>
            </a:r>
            <a:br>
              <a:rPr lang="en-GB" dirty="0">
                <a:latin typeface="Arial" pitchFamily="34" charset="0"/>
              </a:rPr>
            </a:br>
            <a:r>
              <a:rPr lang="en-GB" dirty="0">
                <a:latin typeface="Arial" pitchFamily="34" charset="0"/>
              </a:rPr>
              <a:t>and coarser resolution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9613" y="3429000"/>
            <a:ext cx="431800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947928" y="3198488"/>
            <a:ext cx="400110" cy="61010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Height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7928" y="4437112"/>
            <a:ext cx="400110" cy="610103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Height</a:t>
            </a:r>
          </a:p>
        </p:txBody>
      </p:sp>
      <p:sp>
        <p:nvSpPr>
          <p:cNvPr id="16393" name="TextBox 14"/>
          <p:cNvSpPr txBox="1">
            <a:spLocks noChangeArrowheads="1"/>
          </p:cNvSpPr>
          <p:nvPr/>
        </p:nvSpPr>
        <p:spPr bwMode="auto">
          <a:xfrm>
            <a:off x="4554538" y="5351463"/>
            <a:ext cx="175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Arial" pitchFamily="34" charset="0"/>
              </a:rPr>
              <a:t>Distance from radar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80358" y="4192026"/>
            <a:ext cx="400110" cy="110863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Radial winds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0358" y="2861642"/>
            <a:ext cx="400110" cy="95955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  <a:ea typeface="+mn-ea"/>
                <a:cs typeface="Arial" charset="0"/>
              </a:rPr>
              <a:t>Reflectivity</a:t>
            </a:r>
          </a:p>
        </p:txBody>
      </p:sp>
      <p:sp>
        <p:nvSpPr>
          <p:cNvPr id="16396" name="TextBox 14"/>
          <p:cNvSpPr txBox="1">
            <a:spLocks noChangeArrowheads="1"/>
          </p:cNvSpPr>
          <p:nvPr/>
        </p:nvSpPr>
        <p:spPr bwMode="auto">
          <a:xfrm>
            <a:off x="1476375" y="5445125"/>
            <a:ext cx="782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Arial" pitchFamily="34" charset="0"/>
              </a:rPr>
              <a:t>Rainfall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684213" y="-242888"/>
            <a:ext cx="80645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Prioritizing Storms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684213" y="490538"/>
            <a:ext cx="80645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Sweet spot for RHI scans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684213" y="-242888"/>
            <a:ext cx="80645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Prioritizing Storms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2451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ontent Placeholder 12"/>
          <p:cNvSpPr>
            <a:spLocks noGrp="1"/>
          </p:cNvSpPr>
          <p:nvPr>
            <p:ph sz="half" idx="2"/>
          </p:nvPr>
        </p:nvSpPr>
        <p:spPr>
          <a:xfrm>
            <a:off x="4572001" y="1125538"/>
            <a:ext cx="4114800" cy="4784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>
                <a:ea typeface="+mn-ea"/>
              </a:rPr>
              <a:t>Scan scheduler: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sz="2000" dirty="0">
                <a:ea typeface="+mn-ea"/>
              </a:rPr>
              <a:t>Read </a:t>
            </a:r>
            <a:r>
              <a:rPr lang="en-GB" sz="2000" dirty="0" smtClean="0">
                <a:ea typeface="+mn-ea"/>
              </a:rPr>
              <a:t>Nimrod </a:t>
            </a:r>
            <a:r>
              <a:rPr lang="en-GB" sz="2000" dirty="0">
                <a:ea typeface="+mn-ea"/>
              </a:rPr>
              <a:t>scene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sz="2000" dirty="0">
                <a:ea typeface="+mn-ea"/>
              </a:rPr>
              <a:t>Prioritize </a:t>
            </a:r>
            <a:r>
              <a:rPr lang="en-GB" sz="2000" dirty="0" smtClean="0">
                <a:ea typeface="+mn-ea"/>
              </a:rPr>
              <a:t>storms according to</a:t>
            </a:r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Distance from </a:t>
            </a:r>
            <a:r>
              <a:rPr lang="en-GB" dirty="0" err="1" smtClean="0"/>
              <a:t>Chilbolton</a:t>
            </a:r>
            <a:endParaRPr lang="en-GB" dirty="0" smtClean="0"/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Size</a:t>
            </a:r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>
                <a:ea typeface="+mn-ea"/>
              </a:rPr>
              <a:t>Intensity</a:t>
            </a:r>
          </a:p>
          <a:p>
            <a:pPr lvl="2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Continuity of scanning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GB" sz="2000" dirty="0" smtClean="0">
                <a:ea typeface="+mn-ea"/>
              </a:rPr>
              <a:t>Issue </a:t>
            </a:r>
            <a:r>
              <a:rPr lang="en-GB" sz="2000" dirty="0">
                <a:ea typeface="+mn-ea"/>
              </a:rPr>
              <a:t>radar commands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 smtClean="0">
                <a:ea typeface="+mn-ea"/>
              </a:rPr>
              <a:t>Allows for 3D data on storm structure to be constructed and put into context within storm lifecycle</a:t>
            </a:r>
            <a:endParaRPr lang="en-GB" sz="2000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Cases scanned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38164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41 days from 7 August 2011 to 30 August 2012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Aim was to capture a range of “typical” UK cases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Greatest concentration was for April 2012 (12 cases)</a:t>
            </a:r>
          </a:p>
          <a:p>
            <a:endParaRPr lang="en-GB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68144" y="3429000"/>
            <a:ext cx="2254250" cy="301783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44008" y="1052736"/>
            <a:ext cx="4104455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/>
              <a:t>“This April is the wettest in the UK in records which date back to 1910, according to early Met Office figures to the 29</a:t>
            </a:r>
            <a:r>
              <a:rPr lang="en-GB" sz="2000" baseline="30000" dirty="0"/>
              <a:t>th</a:t>
            </a:r>
            <a:r>
              <a:rPr lang="en-GB" sz="2000" dirty="0"/>
              <a:t> of the month</a:t>
            </a:r>
            <a:r>
              <a:rPr lang="en-GB" sz="2000" dirty="0" smtClean="0"/>
              <a:t>.” </a:t>
            </a:r>
          </a:p>
          <a:p>
            <a:endParaRPr lang="en-GB" dirty="0" smtClean="0"/>
          </a:p>
          <a:p>
            <a:r>
              <a:rPr lang="en-GB" sz="1400" dirty="0" smtClean="0"/>
              <a:t>http://www.metoffice.gov.uk/news/releases/archive/2012/wettest-april-on-record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403701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924944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is “realistic looking”?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55679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075" y="1772816"/>
            <a:ext cx="4860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2816"/>
            <a:ext cx="4860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itle 1"/>
          <p:cNvSpPr txBox="1">
            <a:spLocks/>
          </p:cNvSpPr>
          <p:nvPr/>
        </p:nvSpPr>
        <p:spPr bwMode="auto">
          <a:xfrm>
            <a:off x="457200" y="1730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en-GB" sz="2800" dirty="0">
                <a:solidFill>
                  <a:schemeClr val="bg1"/>
                </a:solidFill>
              </a:rPr>
              <a:t>Convection-permitting models (e.g. UKV) struggle with timing and characteristics of convective storms 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683568" y="1196752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/>
              <a:t>Rainfall radar (Nimrod)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4572000" y="1268760"/>
            <a:ext cx="410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/>
              <a:t>1.5 km forecast model (UKV)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60648"/>
            <a:ext cx="9144000" cy="77787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Example, 07/08/11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57332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By eye, UKV does not have enough small storms in this case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j-cs"/>
            </a:endParaRPr>
          </a:p>
        </p:txBody>
      </p:sp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65650" y="3505200"/>
            <a:ext cx="4235450" cy="3176588"/>
          </a:xfrm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9013"/>
            <a:ext cx="423545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650" y="228600"/>
            <a:ext cx="42354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638" y="222250"/>
            <a:ext cx="4233863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8"/>
          <p:cNvSpPr txBox="1">
            <a:spLocks noChangeArrowheads="1"/>
          </p:cNvSpPr>
          <p:nvPr/>
        </p:nvSpPr>
        <p:spPr bwMode="auto">
          <a:xfrm>
            <a:off x="1720850" y="427038"/>
            <a:ext cx="18176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latin typeface="Tahoma" pitchFamily="34" charset="0"/>
              </a:rPr>
              <a:t>Nimrod radar</a:t>
            </a:r>
          </a:p>
        </p:txBody>
      </p:sp>
      <p:sp>
        <p:nvSpPr>
          <p:cNvPr id="47111" name="TextBox 9"/>
          <p:cNvSpPr txBox="1">
            <a:spLocks noChangeArrowheads="1"/>
          </p:cNvSpPr>
          <p:nvPr/>
        </p:nvSpPr>
        <p:spPr bwMode="auto">
          <a:xfrm>
            <a:off x="6246813" y="427038"/>
            <a:ext cx="19065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solidFill>
                  <a:srgbClr val="0000FF"/>
                </a:solidFill>
                <a:latin typeface="Tahoma" pitchFamily="34" charset="0"/>
              </a:rPr>
              <a:t>1.5-km model</a:t>
            </a:r>
          </a:p>
        </p:txBody>
      </p:sp>
      <p:sp>
        <p:nvSpPr>
          <p:cNvPr id="47112" name="TextBox 10"/>
          <p:cNvSpPr txBox="1">
            <a:spLocks noChangeArrowheads="1"/>
          </p:cNvSpPr>
          <p:nvPr/>
        </p:nvSpPr>
        <p:spPr bwMode="auto">
          <a:xfrm>
            <a:off x="1676400" y="3705225"/>
            <a:ext cx="1833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solidFill>
                  <a:srgbClr val="FF0000"/>
                </a:solidFill>
                <a:latin typeface="Tahoma" pitchFamily="34" charset="0"/>
              </a:rPr>
              <a:t>500-m model</a:t>
            </a:r>
          </a:p>
        </p:txBody>
      </p:sp>
      <p:sp>
        <p:nvSpPr>
          <p:cNvPr id="47113" name="TextBox 11"/>
          <p:cNvSpPr txBox="1">
            <a:spLocks noChangeArrowheads="1"/>
          </p:cNvSpPr>
          <p:nvPr/>
        </p:nvSpPr>
        <p:spPr bwMode="auto">
          <a:xfrm>
            <a:off x="6248400" y="3705225"/>
            <a:ext cx="1833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>
                <a:solidFill>
                  <a:srgbClr val="00FF00"/>
                </a:solidFill>
                <a:latin typeface="Tahoma" pitchFamily="34" charset="0"/>
              </a:rPr>
              <a:t>200-m model</a:t>
            </a:r>
          </a:p>
        </p:txBody>
      </p:sp>
      <p:sp>
        <p:nvSpPr>
          <p:cNvPr id="47114" name="Rectangle 12"/>
          <p:cNvSpPr>
            <a:spLocks noChangeArrowheads="1"/>
          </p:cNvSpPr>
          <p:nvPr/>
        </p:nvSpPr>
        <p:spPr bwMode="auto">
          <a:xfrm>
            <a:off x="133350" y="161925"/>
            <a:ext cx="4062413" cy="3246438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  <p:sp>
        <p:nvSpPr>
          <p:cNvPr id="47115" name="Rectangle 13"/>
          <p:cNvSpPr>
            <a:spLocks noChangeArrowheads="1"/>
          </p:cNvSpPr>
          <p:nvPr/>
        </p:nvSpPr>
        <p:spPr bwMode="auto">
          <a:xfrm>
            <a:off x="4702175" y="152400"/>
            <a:ext cx="4060825" cy="3246438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  <p:sp>
        <p:nvSpPr>
          <p:cNvPr id="47116" name="Rectangle 14"/>
          <p:cNvSpPr>
            <a:spLocks noChangeArrowheads="1"/>
          </p:cNvSpPr>
          <p:nvPr/>
        </p:nvSpPr>
        <p:spPr bwMode="auto">
          <a:xfrm>
            <a:off x="130175" y="3505200"/>
            <a:ext cx="4060825" cy="324643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  <p:sp>
        <p:nvSpPr>
          <p:cNvPr id="47117" name="Rectangle 15"/>
          <p:cNvSpPr>
            <a:spLocks noChangeArrowheads="1"/>
          </p:cNvSpPr>
          <p:nvPr/>
        </p:nvSpPr>
        <p:spPr bwMode="auto">
          <a:xfrm>
            <a:off x="4702175" y="3505200"/>
            <a:ext cx="4060825" cy="3246438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 sz="2400">
              <a:latin typeface="Helvetic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52400" y="6324600"/>
            <a:ext cx="8153400" cy="533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A50021"/>
                </a:solidFill>
                <a:latin typeface="Comic Sans MS" pitchFamily="66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Tahoma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kern="0" dirty="0" smtClean="0">
                <a:solidFill>
                  <a:schemeClr val="bg1"/>
                </a:solidFill>
              </a:rPr>
              <a:t>1:3.33 aspect ratio, 25/08/12</a:t>
            </a:r>
            <a:endParaRPr lang="en-GB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924944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is right and wrong?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Cell sizes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83568" y="908720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strong cases</a:t>
            </a:r>
            <a:endParaRPr lang="en-GB" sz="2000" b="1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364088" y="908720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shower cases</a:t>
            </a:r>
            <a:endParaRPr lang="en-GB" sz="2000" b="1" dirty="0"/>
          </a:p>
        </p:txBody>
      </p:sp>
      <p:pic>
        <p:nvPicPr>
          <p:cNvPr id="10" name="Picture 9" descr="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712968" cy="3528392"/>
          </a:xfrm>
          <a:prstGeom prst="rect">
            <a:avLst/>
          </a:prstGeom>
        </p:spPr>
      </p:pic>
      <p:pic>
        <p:nvPicPr>
          <p:cNvPr id="11" name="Picture 10" descr="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412776"/>
            <a:ext cx="8424936" cy="3600400"/>
          </a:xfrm>
          <a:prstGeom prst="rect">
            <a:avLst/>
          </a:prstGeom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868144" y="3645024"/>
            <a:ext cx="1485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Tahoma" pitchFamily="34" charset="0"/>
                <a:ea typeface="ＭＳ Ｐゴシック" pitchFamily="34" charset="-128"/>
              </a:rPr>
              <a:t>200-m model best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059832" y="3717032"/>
            <a:ext cx="1355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Tahoma" pitchFamily="34" charset="0"/>
                <a:ea typeface="ＭＳ Ｐゴシック" pitchFamily="34" charset="-128"/>
              </a:rPr>
              <a:t>200-m model best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71600" y="1844824"/>
            <a:ext cx="1485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500-m model best</a:t>
            </a:r>
          </a:p>
        </p:txBody>
      </p:sp>
      <p:sp>
        <p:nvSpPr>
          <p:cNvPr id="14" name="Text Placeholder 12"/>
          <p:cNvSpPr txBox="1">
            <a:spLocks/>
          </p:cNvSpPr>
          <p:nvPr/>
        </p:nvSpPr>
        <p:spPr bwMode="auto">
          <a:xfrm>
            <a:off x="179388" y="5084763"/>
            <a:ext cx="8496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Storms are identified using an area threshold of 10 km</a:t>
            </a:r>
            <a:r>
              <a:rPr kumimoji="0" lang="en-GB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a rain rate threshold of 4 mm/hr.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is every 5 minutes from 09-19 UTC on the 300x225 km 200m-model domain.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08063" y="1268413"/>
          <a:ext cx="7128792" cy="48770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76264"/>
                <a:gridCol w="2376264"/>
                <a:gridCol w="2376264"/>
              </a:tblGrid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Threshold (mm/</a:t>
                      </a:r>
                      <a:r>
                        <a:rPr lang="en-GB" sz="2400" dirty="0" err="1" smtClean="0"/>
                        <a:t>hr</a:t>
                      </a:r>
                      <a:r>
                        <a:rPr lang="en-GB" sz="2400" dirty="0" smtClean="0"/>
                        <a:t>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Radar effective</a:t>
                      </a:r>
                      <a:r>
                        <a:rPr lang="en-GB" sz="2400" baseline="0" dirty="0" smtClean="0"/>
                        <a:t>  diameter</a:t>
                      </a:r>
                      <a:r>
                        <a:rPr lang="en-GB" sz="2400" dirty="0" smtClean="0"/>
                        <a:t> (km)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UKV effective diameter (km)</a:t>
                      </a:r>
                      <a:endParaRPr lang="en-GB" sz="2400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0.125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8.8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18.0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0.5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7.0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14.9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6.2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13.2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5.0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11.2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3.7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9.0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8.0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2.9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6.7</a:t>
                      </a:r>
                      <a:endParaRPr lang="en-GB" sz="2400" b="1" dirty="0"/>
                    </a:p>
                  </a:txBody>
                  <a:tcPr/>
                </a:tc>
              </a:tr>
              <a:tr h="57915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16.0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2.4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3.8</a:t>
                      </a:r>
                      <a:endParaRPr lang="en-GB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36" name="TextBox 3"/>
          <p:cNvSpPr txBox="1">
            <a:spLocks noChangeArrowheads="1"/>
          </p:cNvSpPr>
          <p:nvPr/>
        </p:nvSpPr>
        <p:spPr bwMode="auto">
          <a:xfrm>
            <a:off x="946150" y="6310313"/>
            <a:ext cx="7829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/>
              <a:t>Based on ~30 cases                                         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7778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Average cell size in the UKV 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What is the convective scale?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Cell shapes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76056" y="98072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shower cases</a:t>
            </a:r>
            <a:endParaRPr lang="en-GB" sz="20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576" y="980728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strong cases</a:t>
            </a:r>
            <a:endParaRPr lang="en-GB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49999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64400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537321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Fill fraction: area of enclosing circle covered by cell, with rainfall rate &gt; 4mm/h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Larger grid lengths give rounder cells, smaller grid lengths more elongated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Rain rate distributions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292080" y="98072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shower cases</a:t>
            </a:r>
            <a:endParaRPr lang="en-GB" sz="20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552" y="980728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Average over strong cases</a:t>
            </a:r>
            <a:endParaRPr lang="en-GB" sz="2000" b="1" dirty="0"/>
          </a:p>
        </p:txBody>
      </p:sp>
      <p:pic>
        <p:nvPicPr>
          <p:cNvPr id="8" name="Picture 7" descr="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856984" cy="3384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5301208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Model struggles to get largest rain rates, except for strong cases at higher resolutions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Models are not variable enough</a:t>
            </a:r>
            <a:endParaRPr lang="en-GB" sz="2000" dirty="0"/>
          </a:p>
        </p:txBody>
      </p:sp>
      <p:pic>
        <p:nvPicPr>
          <p:cNvPr id="6" name="Picture 5" descr="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7760" y="1484784"/>
            <a:ext cx="8892480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Mixing length effects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133356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The UKV has a boundary-layer parameterization based on semi-empirical vertical mixing profiles in a range of boundary layer types, with horizontal mixing based on </a:t>
            </a:r>
            <a:r>
              <a:rPr lang="en-GB" sz="2000" dirty="0" err="1" smtClean="0"/>
              <a:t>Smagorinsky</a:t>
            </a:r>
            <a:r>
              <a:rPr lang="en-GB" sz="2000" dirty="0" smtClean="0"/>
              <a:t>-Lilly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The 500m and 200m use the full 3D </a:t>
            </a:r>
            <a:r>
              <a:rPr lang="en-GB" sz="2000" dirty="0" err="1" smtClean="0"/>
              <a:t>Smagorinsky</a:t>
            </a:r>
            <a:r>
              <a:rPr lang="en-GB" sz="2000" dirty="0" smtClean="0"/>
              <a:t>-Lilly scheme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dirty="0" err="1" smtClean="0"/>
              <a:t>subgrid</a:t>
            </a:r>
            <a:r>
              <a:rPr lang="en-GB" sz="2000" dirty="0" smtClean="0"/>
              <a:t> eddy-viscosity,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Here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r>
              <a:rPr lang="en-GB" sz="2000" i="1" dirty="0" smtClean="0"/>
              <a:t>l</a:t>
            </a:r>
            <a:r>
              <a:rPr lang="en-GB" sz="2000" dirty="0" smtClean="0"/>
              <a:t> is a mixing length, </a:t>
            </a:r>
            <a:r>
              <a:rPr lang="el-GR" sz="2000" dirty="0" smtClean="0"/>
              <a:t>Δ</a:t>
            </a:r>
            <a:r>
              <a:rPr lang="en-GB" sz="2000" dirty="0" smtClean="0"/>
              <a:t> is the horizontal </a:t>
            </a:r>
            <a:r>
              <a:rPr lang="en-GB" sz="2000" dirty="0" err="1" smtClean="0"/>
              <a:t>gridlength</a:t>
            </a:r>
            <a:r>
              <a:rPr lang="en-GB" sz="2000" dirty="0" smtClean="0"/>
              <a:t>, and </a:t>
            </a:r>
            <a:r>
              <a:rPr lang="en-GB" sz="2000" dirty="0" err="1" smtClean="0"/>
              <a:t>c</a:t>
            </a:r>
            <a:r>
              <a:rPr lang="en-GB" sz="2000" baseline="-25000" dirty="0" err="1" smtClean="0"/>
              <a:t>s</a:t>
            </a:r>
            <a:r>
              <a:rPr lang="en-GB" sz="2000" dirty="0" smtClean="0"/>
              <a:t> is a constant, normally taken as 0.2 in LES. 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Here we vary </a:t>
            </a:r>
            <a:r>
              <a:rPr lang="en-GB" sz="2000" i="1" dirty="0" smtClean="0"/>
              <a:t>l</a:t>
            </a:r>
            <a:r>
              <a:rPr lang="en-GB" sz="2000" dirty="0" smtClean="0"/>
              <a:t> such that it is equivalent between the different resolution models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3068960"/>
            <a:ext cx="2664296" cy="1152128"/>
          </a:xfrm>
          <a:prstGeom prst="rect">
            <a:avLst/>
          </a:prstGeom>
          <a:noFill/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91880" y="4581128"/>
          <a:ext cx="1008112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444240" imgH="177480" progId="Equation.3">
                  <p:embed/>
                </p:oleObj>
              </mc:Choice>
              <mc:Fallback>
                <p:oleObj name="Equation" r:id="rId4" imgW="44424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4581128"/>
                        <a:ext cx="1008112" cy="36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3429000"/>
            <a:ext cx="792088" cy="36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Mixing length effects, 500m model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76056" y="98072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/>
              <a:t>Example shower case</a:t>
            </a:r>
            <a:endParaRPr lang="en-GB" sz="20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7544" y="1052736"/>
            <a:ext cx="3463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Example strong case, 25/08/12</a:t>
            </a:r>
            <a:endParaRPr lang="en-GB" sz="2000" b="1" dirty="0"/>
          </a:p>
        </p:txBody>
      </p:sp>
      <p:pic>
        <p:nvPicPr>
          <p:cNvPr id="11" name="Picture 10" descr="11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5016" cy="33843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552" y="530120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500m-model run with a mixing length of 300m, 100m (standard) and 40m.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400" dirty="0" smtClean="0"/>
              <a:t>The mixing length plays a key role in determining the number of small storms.</a:t>
            </a:r>
          </a:p>
        </p:txBody>
      </p:sp>
      <p:pic>
        <p:nvPicPr>
          <p:cNvPr id="10" name="Picture 9" descr="11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84784"/>
            <a:ext cx="8604448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04864"/>
            <a:ext cx="3952875" cy="2963863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267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3935413" cy="2951163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288" y="0"/>
            <a:ext cx="8424862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Varying the mixing length, UKV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7" name="Text Placeholder 12"/>
          <p:cNvSpPr txBox="1">
            <a:spLocks/>
          </p:cNvSpPr>
          <p:nvPr/>
        </p:nvSpPr>
        <p:spPr>
          <a:xfrm>
            <a:off x="179388" y="855663"/>
            <a:ext cx="4545012" cy="58134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1331640" y="1484784"/>
            <a:ext cx="23733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UKV </a:t>
            </a:r>
            <a:r>
              <a:rPr lang="en-GB" sz="2200" dirty="0" smtClean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with </a:t>
            </a:r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l=300m</a:t>
            </a:r>
          </a:p>
        </p:txBody>
      </p:sp>
      <p:sp>
        <p:nvSpPr>
          <p:cNvPr id="11271" name="TextBox 10"/>
          <p:cNvSpPr txBox="1">
            <a:spLocks noChangeArrowheads="1"/>
          </p:cNvSpPr>
          <p:nvPr/>
        </p:nvSpPr>
        <p:spPr bwMode="auto">
          <a:xfrm>
            <a:off x="5868144" y="1484784"/>
            <a:ext cx="22194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UKV </a:t>
            </a:r>
            <a:r>
              <a:rPr lang="en-GB" sz="2200" dirty="0" smtClean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with </a:t>
            </a:r>
            <a:r>
              <a:rPr lang="en-GB" sz="2200" dirty="0">
                <a:solidFill>
                  <a:srgbClr val="0000FF"/>
                </a:solidFill>
                <a:latin typeface="Tahoma" pitchFamily="34" charset="0"/>
                <a:ea typeface="ＭＳ Ｐゴシック" pitchFamily="34" charset="-128"/>
              </a:rPr>
              <a:t>l=40m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5445224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Decreasing </a:t>
            </a:r>
            <a:r>
              <a:rPr lang="en-GB" sz="2400" i="1" dirty="0" smtClean="0"/>
              <a:t>l</a:t>
            </a:r>
            <a:r>
              <a:rPr lang="en-GB" sz="2400" dirty="0" smtClean="0"/>
              <a:t>, decreases the </a:t>
            </a:r>
            <a:r>
              <a:rPr lang="en-GB" sz="2400" dirty="0" err="1" smtClean="0"/>
              <a:t>subgrid</a:t>
            </a:r>
            <a:r>
              <a:rPr lang="en-GB" sz="2400" dirty="0" smtClean="0"/>
              <a:t> mixing, decreasing the smoothing of fields and can increase the number of small cells.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339752" y="90872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Example shower case, 20/04/12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728"/>
            <a:ext cx="42672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2672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accent4"/>
                </a:solidFill>
              </a:rPr>
              <a:t>Lifetimes</a:t>
            </a:r>
            <a:br>
              <a:rPr lang="en-GB" dirty="0" smtClean="0">
                <a:solidFill>
                  <a:schemeClr val="accent4"/>
                </a:solidFill>
              </a:rPr>
            </a:br>
            <a:endParaRPr lang="en-GB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6630" name="Rectangle 7"/>
          <p:cNvSpPr>
            <a:spLocks noGrp="1"/>
          </p:cNvSpPr>
          <p:nvPr>
            <p:ph type="body" idx="4294967295"/>
          </p:nvPr>
        </p:nvSpPr>
        <p:spPr>
          <a:xfrm>
            <a:off x="467544" y="5334000"/>
            <a:ext cx="8382000" cy="1524000"/>
          </a:xfrm>
        </p:spPr>
        <p:txBody>
          <a:bodyPr/>
          <a:lstStyle/>
          <a:p>
            <a:pPr>
              <a:buNone/>
            </a:pPr>
            <a:r>
              <a:rPr lang="en-GB" sz="2400" dirty="0" smtClean="0">
                <a:latin typeface="Tahoma" pitchFamily="34" charset="0"/>
              </a:rPr>
              <a:t>UKV tends to </a:t>
            </a:r>
            <a:r>
              <a:rPr lang="en-GB" sz="2400" dirty="0" err="1" smtClean="0">
                <a:latin typeface="Tahoma" pitchFamily="34" charset="0"/>
              </a:rPr>
              <a:t>overpredict</a:t>
            </a:r>
            <a:r>
              <a:rPr lang="en-GB" sz="2400" dirty="0" smtClean="0">
                <a:latin typeface="Tahoma" pitchFamily="34" charset="0"/>
              </a:rPr>
              <a:t> storm lifetime by 30%</a:t>
            </a:r>
          </a:p>
          <a:p>
            <a:pPr>
              <a:buNone/>
            </a:pPr>
            <a:r>
              <a:rPr lang="en-GB" sz="2400" dirty="0" smtClean="0">
                <a:latin typeface="Tahoma" pitchFamily="34" charset="0"/>
              </a:rPr>
              <a:t>200m model agrees better with observations</a:t>
            </a:r>
            <a:endParaRPr lang="en-GB" sz="2400" dirty="0" smtClean="0">
              <a:solidFill>
                <a:srgbClr val="0000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7030A0"/>
                </a:solidFill>
                <a:ea typeface="+mj-ea"/>
                <a:cs typeface="+mj-cs"/>
              </a:rPr>
              <a:t>Combine area and rainfall for life cycle</a:t>
            </a:r>
            <a:endParaRPr lang="en-GB" sz="3600" dirty="0">
              <a:solidFill>
                <a:srgbClr val="7030A0"/>
              </a:solidFill>
              <a:ea typeface="+mj-ea"/>
              <a:cs typeface="+mj-cs"/>
            </a:endParaRPr>
          </a:p>
        </p:txBody>
      </p:sp>
      <p:pic>
        <p:nvPicPr>
          <p:cNvPr id="5222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110038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1116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1187624" y="980728"/>
            <a:ext cx="160813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Observations </a:t>
            </a:r>
          </a:p>
        </p:txBody>
      </p:sp>
      <p:sp>
        <p:nvSpPr>
          <p:cNvPr id="52230" name="TextBox 8"/>
          <p:cNvSpPr txBox="1">
            <a:spLocks noChangeArrowheads="1"/>
          </p:cNvSpPr>
          <p:nvPr/>
        </p:nvSpPr>
        <p:spPr bwMode="auto">
          <a:xfrm>
            <a:off x="1259632" y="4509120"/>
            <a:ext cx="27368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Normalised mean rainfall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1520" y="2132856"/>
            <a:ext cx="461665" cy="1785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prstClr val="black"/>
                </a:solidFill>
                <a:ea typeface="ＭＳ Ｐゴシック" charset="0"/>
              </a:rPr>
              <a:t>Normalised area</a:t>
            </a:r>
          </a:p>
        </p:txBody>
      </p:sp>
      <p:sp>
        <p:nvSpPr>
          <p:cNvPr id="52232" name="TextBox 10"/>
          <p:cNvSpPr txBox="1">
            <a:spLocks noChangeArrowheads="1"/>
          </p:cNvSpPr>
          <p:nvPr/>
        </p:nvSpPr>
        <p:spPr bwMode="auto">
          <a:xfrm>
            <a:off x="5796136" y="980728"/>
            <a:ext cx="150554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Model (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UKV)</a:t>
            </a:r>
            <a:endParaRPr lang="en-GB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72200" y="1916832"/>
            <a:ext cx="1501775" cy="1757363"/>
          </a:xfrm>
          <a:custGeom>
            <a:avLst/>
            <a:gdLst>
              <a:gd name="connsiteX0" fmla="*/ 1109272 w 1501875"/>
              <a:gd name="connsiteY0" fmla="*/ 1756159 h 1756159"/>
              <a:gd name="connsiteX1" fmla="*/ 1439055 w 1501875"/>
              <a:gd name="connsiteY1" fmla="*/ 32290 h 1756159"/>
              <a:gd name="connsiteX2" fmla="*/ 0 w 1501875"/>
              <a:gd name="connsiteY2" fmla="*/ 796789 h 17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1875" h="1756159">
                <a:moveTo>
                  <a:pt x="1109272" y="1756159"/>
                </a:moveTo>
                <a:cubicBezTo>
                  <a:pt x="1366603" y="974172"/>
                  <a:pt x="1623934" y="192185"/>
                  <a:pt x="1439055" y="32290"/>
                </a:cubicBezTo>
                <a:cubicBezTo>
                  <a:pt x="1254176" y="-127605"/>
                  <a:pt x="627088" y="334592"/>
                  <a:pt x="0" y="79678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35696" y="2204864"/>
            <a:ext cx="1501775" cy="1757362"/>
          </a:xfrm>
          <a:custGeom>
            <a:avLst/>
            <a:gdLst>
              <a:gd name="connsiteX0" fmla="*/ 1109272 w 1501875"/>
              <a:gd name="connsiteY0" fmla="*/ 1756159 h 1756159"/>
              <a:gd name="connsiteX1" fmla="*/ 1439055 w 1501875"/>
              <a:gd name="connsiteY1" fmla="*/ 32290 h 1756159"/>
              <a:gd name="connsiteX2" fmla="*/ 0 w 1501875"/>
              <a:gd name="connsiteY2" fmla="*/ 796789 h 17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1875" h="1756159">
                <a:moveTo>
                  <a:pt x="1109272" y="1756159"/>
                </a:moveTo>
                <a:cubicBezTo>
                  <a:pt x="1366603" y="974172"/>
                  <a:pt x="1623934" y="192185"/>
                  <a:pt x="1439055" y="32290"/>
                </a:cubicBezTo>
                <a:cubicBezTo>
                  <a:pt x="1254176" y="-127605"/>
                  <a:pt x="627088" y="334592"/>
                  <a:pt x="0" y="79678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179512" y="4941168"/>
            <a:ext cx="89644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Composite storm </a:t>
            </a:r>
            <a:r>
              <a:rPr lang="en-GB" sz="2400" dirty="0"/>
              <a:t>life </a:t>
            </a:r>
            <a:r>
              <a:rPr lang="en-GB" sz="2400" dirty="0" smtClean="0"/>
              <a:t>cycle with ellipses indicating standard deviation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Model storms are too self-similar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Spend too long at their peak area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Internal structure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Compare vertical structure using 3D radar data and with model data converted into reflectivity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Size of storms as measured with10dBZ contour (cloud), 20dBZ (rain) and 40dBZ (heavy, convective rain)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Storms ordered based on the height and shown from  relatively shallow (top of page, 1st-6th </a:t>
            </a:r>
            <a:r>
              <a:rPr lang="en-GB" sz="2400" dirty="0" err="1" smtClean="0"/>
              <a:t>decile</a:t>
            </a:r>
            <a:r>
              <a:rPr lang="en-GB" sz="2400" dirty="0" smtClean="0"/>
              <a:t>) to relatively deep (bottom of page, 10th </a:t>
            </a:r>
            <a:r>
              <a:rPr lang="en-GB" sz="2400" dirty="0" err="1" smtClean="0"/>
              <a:t>decile</a:t>
            </a:r>
            <a:r>
              <a:rPr lang="en-GB" sz="2400" dirty="0" smtClean="0"/>
              <a:t>)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Example strong case, 25/08/12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Model clouds too large in UKV at 10 and 20 </a:t>
            </a:r>
            <a:r>
              <a:rPr lang="en-GB" sz="2400" dirty="0" err="1" smtClean="0"/>
              <a:t>dBZ</a:t>
            </a:r>
            <a:endParaRPr lang="en-GB" sz="2400" dirty="0" smtClean="0"/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Increasing resolution to 500m improves things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Clouds become clearly too small at 200m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Model struggles to get the high reflectivity core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New treatment of </a:t>
            </a:r>
            <a:r>
              <a:rPr lang="en-GB" sz="2400" dirty="0" err="1" smtClean="0"/>
              <a:t>graupel</a:t>
            </a:r>
            <a:r>
              <a:rPr lang="en-GB" sz="2400" dirty="0" smtClean="0"/>
              <a:t> seems to improve on this, although possibly the cores then become too wide</a:t>
            </a:r>
          </a:p>
          <a:p>
            <a:pPr>
              <a:buFont typeface="Arial" pitchFamily="34" charset="0"/>
              <a:buChar char="•"/>
            </a:pP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>
                <a:solidFill>
                  <a:srgbClr val="7030A0"/>
                </a:solidFill>
              </a:rPr>
              <a:t>Representation of Convection in Numerical Models</a:t>
            </a:r>
            <a:endParaRPr lang="en-GB" sz="40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arakaw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4659"/>
          <a:stretch>
            <a:fillRect/>
          </a:stretch>
        </p:blipFill>
        <p:spPr>
          <a:xfrm>
            <a:off x="179512" y="1772816"/>
            <a:ext cx="3509362" cy="1663047"/>
          </a:xfrm>
        </p:spPr>
      </p:pic>
      <p:pic>
        <p:nvPicPr>
          <p:cNvPr id="5" name="Content Placeholder 3" descr="arakawa.png"/>
          <p:cNvPicPr>
            <a:picLocks noChangeAspect="1"/>
          </p:cNvPicPr>
          <p:nvPr/>
        </p:nvPicPr>
        <p:blipFill>
          <a:blip r:embed="rId3" cstate="print"/>
          <a:srcRect b="24659"/>
          <a:stretch>
            <a:fillRect/>
          </a:stretch>
        </p:blipFill>
        <p:spPr bwMode="auto">
          <a:xfrm>
            <a:off x="179512" y="5150329"/>
            <a:ext cx="3509362" cy="166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arakawa.png"/>
          <p:cNvPicPr>
            <a:picLocks noChangeAspect="1"/>
          </p:cNvPicPr>
          <p:nvPr/>
        </p:nvPicPr>
        <p:blipFill>
          <a:blip r:embed="rId3" cstate="print"/>
          <a:srcRect b="24659"/>
          <a:stretch>
            <a:fillRect/>
          </a:stretch>
        </p:blipFill>
        <p:spPr bwMode="auto">
          <a:xfrm>
            <a:off x="179512" y="3429000"/>
            <a:ext cx="3509362" cy="166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23928" y="1772816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Parameterized </a:t>
            </a:r>
            <a:endParaRPr lang="en-GB" dirty="0" smtClean="0"/>
          </a:p>
          <a:p>
            <a:r>
              <a:rPr lang="en-GB" dirty="0" err="1" smtClean="0"/>
              <a:t>Δx</a:t>
            </a:r>
            <a:r>
              <a:rPr lang="en-GB" dirty="0" smtClean="0"/>
              <a:t> ~ 100km  or larger</a:t>
            </a:r>
          </a:p>
          <a:p>
            <a:r>
              <a:rPr lang="en-GB" dirty="0" smtClean="0"/>
              <a:t>Many clouds in a grid cell</a:t>
            </a:r>
          </a:p>
          <a:p>
            <a:r>
              <a:rPr lang="en-GB" dirty="0" smtClean="0"/>
              <a:t>Represent the effect of all clouds on mean properties of the grid cell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364502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Explicit </a:t>
            </a:r>
            <a:r>
              <a:rPr lang="en-GB" dirty="0" smtClean="0"/>
              <a:t>(large-eddy modelling)</a:t>
            </a:r>
          </a:p>
          <a:p>
            <a:r>
              <a:rPr lang="en-GB" dirty="0" err="1" smtClean="0"/>
              <a:t>Δx</a:t>
            </a:r>
            <a:r>
              <a:rPr lang="en-GB" dirty="0" smtClean="0"/>
              <a:t> ~ 100m or smaller</a:t>
            </a:r>
          </a:p>
          <a:p>
            <a:r>
              <a:rPr lang="en-GB" dirty="0" smtClean="0"/>
              <a:t>Many cells for each cloud</a:t>
            </a:r>
          </a:p>
          <a:p>
            <a:r>
              <a:rPr lang="en-GB" dirty="0" smtClean="0"/>
              <a:t>Each cloud full resolved 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5152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352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553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6754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955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1156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356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5557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2758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959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7160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4360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11561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18762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25963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33164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0364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47565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54766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61967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69168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76368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83569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90770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97971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05172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212372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219573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26774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33975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41176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48376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555776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2627784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2699792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2771800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2843808" y="3717032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971600" y="37170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899592" y="378904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899592" y="38694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827584" y="394144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899592" y="38694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827584" y="402183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755576" y="4089429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83568" y="414908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683568" y="422108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683568" y="429309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611560" y="4365104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539552" y="443711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323528" y="494116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323528" y="486916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95536" y="479715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95536" y="4725144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7544" y="458112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467544" y="465313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539552" y="450912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969466" y="5504875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827584" y="573325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683568" y="602128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467544" y="6309320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51520" y="6741368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251520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827584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 flipH="1">
            <a:off x="1475656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2123728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H="1">
            <a:off x="2868522" y="5445224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TextBox 286"/>
          <p:cNvSpPr txBox="1"/>
          <p:nvPr/>
        </p:nvSpPr>
        <p:spPr>
          <a:xfrm>
            <a:off x="3923928" y="5192032"/>
            <a:ext cx="522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Grey zone</a:t>
            </a:r>
          </a:p>
          <a:p>
            <a:r>
              <a:rPr lang="en-GB" dirty="0" err="1" smtClean="0"/>
              <a:t>Δx</a:t>
            </a:r>
            <a:r>
              <a:rPr lang="en-GB" dirty="0" smtClean="0"/>
              <a:t> ~ 1-25 km </a:t>
            </a:r>
          </a:p>
          <a:p>
            <a:r>
              <a:rPr lang="en-GB" dirty="0" smtClean="0"/>
              <a:t>Not enough clouds in a cell for parameterization</a:t>
            </a:r>
          </a:p>
          <a:p>
            <a:r>
              <a:rPr lang="en-GB" dirty="0" smtClean="0"/>
              <a:t>Not enough cells to resolve individual clouds 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251520" y="2060848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843808" y="2132856"/>
            <a:ext cx="720080" cy="12961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899592" y="2132856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520" y="3356992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rgbClr val="7030A0"/>
                </a:solidFill>
              </a:rPr>
              <a:t>Conclusions</a:t>
            </a:r>
            <a:endParaRPr lang="en-GB" sz="3600" dirty="0">
              <a:solidFill>
                <a:srgbClr val="7030A0"/>
              </a:solidFill>
            </a:endParaRPr>
          </a:p>
        </p:txBody>
      </p:sp>
      <p:sp>
        <p:nvSpPr>
          <p:cNvPr id="4" name="Text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395536" y="1268760"/>
            <a:ext cx="82296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Current NWP is run at resolutions for which the dynamics produces convective clouds, but not with many grid points</a:t>
            </a:r>
          </a:p>
          <a:p>
            <a:pPr marL="285750" indent="-285750"/>
            <a:r>
              <a:rPr lang="en-US" sz="2400" dirty="0" smtClean="0"/>
              <a:t>UKV storms tend to be too much alike (not enough variability) and too persistent </a:t>
            </a:r>
          </a:p>
          <a:p>
            <a:pPr marL="285750" indent="-285750"/>
            <a:r>
              <a:rPr lang="en-US" sz="2400" dirty="0" smtClean="0"/>
              <a:t>UKV does not produce enough small storms (smaller than 40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More small storms at 500 and 200m (200m better on days with many small storms but too many on other days)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 Can exert some control over small storms with mixing length changes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Table of </a:t>
            </a:r>
            <a:r>
              <a:rPr lang="en-GB" dirty="0" err="1" smtClean="0">
                <a:solidFill>
                  <a:schemeClr val="accent4"/>
                </a:solidFill>
              </a:rPr>
              <a:t>Gridlengths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2132856"/>
            <a:ext cx="360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Current operational NWP in Europe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2000" dirty="0" smtClean="0"/>
              <a:t>From audit of operational models of</a:t>
            </a:r>
          </a:p>
          <a:p>
            <a:r>
              <a:rPr lang="en-GB" sz="2000" dirty="0" smtClean="0"/>
              <a:t>EUMETNET members,</a:t>
            </a:r>
          </a:p>
          <a:p>
            <a:r>
              <a:rPr lang="en-GB" sz="2000" dirty="0" smtClean="0"/>
              <a:t>http://srnwp.met.hu/C_SRNWP</a:t>
            </a:r>
          </a:p>
          <a:p>
            <a:r>
              <a:rPr lang="en-GB" sz="2000" dirty="0" smtClean="0"/>
              <a:t>project/Eumetnet_List.html</a:t>
            </a:r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1340768"/>
          <a:ext cx="4752528" cy="475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76264"/>
                <a:gridCol w="2376264"/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Grid length (km)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Number of models</a:t>
                      </a:r>
                      <a:endParaRPr lang="en-GB" sz="2000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up 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2-2.5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14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2.5-3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6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4-5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5-6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6-7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12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7-8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8-9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9-10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</a:t>
                      </a:r>
                      <a:endParaRPr lang="en-GB" sz="2000" b="1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10+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16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5613" y="115888"/>
            <a:ext cx="8229600" cy="9096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Model setup – UM vn7.8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900113" y="1169988"/>
            <a:ext cx="3598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/>
              <a:t>Set of nested </a:t>
            </a:r>
            <a:r>
              <a:rPr lang="en-GB" sz="2400" dirty="0" smtClean="0"/>
              <a:t>models</a:t>
            </a:r>
            <a:endParaRPr lang="en-GB" sz="2400" dirty="0"/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225425" y="5805488"/>
            <a:ext cx="8429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smtClean="0"/>
              <a:t>Experimental models differ in treatment of boundary-layer turbulence.</a:t>
            </a:r>
            <a:endParaRPr lang="en-GB" sz="2400" dirty="0"/>
          </a:p>
        </p:txBody>
      </p:sp>
      <p:pic>
        <p:nvPicPr>
          <p:cNvPr id="6150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839841" cy="381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27584" y="1916832"/>
            <a:ext cx="3817119" cy="309634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84725" y="1169988"/>
            <a:ext cx="3748088" cy="536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UKV – 1.5km grid length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Highest-resolution Met Office forecasting model.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70 vertical levels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F0"/>
                </a:solidFill>
              </a:rPr>
              <a:t>Operational since 2009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sz="1200" dirty="0" smtClean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FF0000"/>
                </a:solidFill>
              </a:rPr>
              <a:t>500m model – 500x425 km, 140 vertical levels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sz="1200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400" dirty="0" smtClean="0">
                <a:solidFill>
                  <a:srgbClr val="00B050"/>
                </a:solidFill>
              </a:rPr>
              <a:t>200m model – 300x225 km, 140 vertical levels</a:t>
            </a:r>
            <a:endParaRPr lang="en-GB" sz="2400" dirty="0" smtClean="0">
              <a:solidFill>
                <a:srgbClr val="FF00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GB" sz="2400" dirty="0"/>
          </a:p>
          <a:p>
            <a:pPr fontAlgn="auto">
              <a:spcAft>
                <a:spcPts val="0"/>
              </a:spcAft>
              <a:defRPr/>
            </a:pPr>
            <a:endParaRPr lang="en-GB" sz="2400" dirty="0" smtClean="0"/>
          </a:p>
          <a:p>
            <a:pPr fontAlgn="auto">
              <a:spcAft>
                <a:spcPts val="0"/>
              </a:spcAft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Why simulate at the convective scale?</a:t>
            </a:r>
            <a:endParaRPr lang="en-GB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Why run with explicit convection?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124744"/>
            <a:ext cx="7344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Process modelling</a:t>
            </a:r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“Cloud-resolving” or “cloud-permitting” models have been used for around 20 years for process studies of convection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Many such models are actually in the grey zone and do not have </a:t>
            </a:r>
            <a:r>
              <a:rPr lang="en-GB" sz="2400" dirty="0" err="1" smtClean="0"/>
              <a:t>Δ</a:t>
            </a:r>
            <a:r>
              <a:rPr lang="en-GB" sz="2400" i="1" dirty="0" err="1" smtClean="0"/>
              <a:t>x</a:t>
            </a:r>
            <a:r>
              <a:rPr lang="en-GB" sz="2400" i="1" dirty="0" smtClean="0"/>
              <a:t> </a:t>
            </a:r>
            <a:r>
              <a:rPr lang="en-GB" sz="2400" dirty="0" smtClean="0"/>
              <a:t>≪ cloud size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Need to test realism of modelled clouds versus data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What aspects of the clouds are well or less-well captured?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Relatively little attention on comparisons of cloud-level dynamics in a statistical sense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68413"/>
            <a:ext cx="8229600" cy="5473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 smtClean="0">
              <a:cs typeface="Tahoma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en-GB" sz="2400" dirty="0">
              <a:cs typeface="Tahoma" pitchFamily="34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2400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4"/>
                </a:solidFill>
              </a:rPr>
              <a:t>Why track clouds?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268760"/>
            <a:ext cx="7344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Need for lifecycle analyses</a:t>
            </a:r>
          </a:p>
          <a:p>
            <a:endParaRPr lang="en-GB" sz="2000" b="1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example: convenient for convective parameterization to assume a steady plume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Implicitly, all the variables appearing within the parameterization are filtered and represent “averages” over a lifecycle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One of the issues in using real data to improve parameterization is the distinction between instantaneous and lifetime-averaged data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May be useful to incorporate lifetime effects in the grey-zone when both explicit and parameterized convection may be active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example: 2nd indirect aerosol effect: aerosol loading could affect lifetime of clouds such as shallow Cu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But systematic statistical information of the effects of microphysical changes on cloud lifetimes is missing</a:t>
            </a:r>
            <a:endParaRPr lang="en-GB" sz="2000" b="1" dirty="0" smtClean="0"/>
          </a:p>
          <a:p>
            <a:pPr>
              <a:buFont typeface="Arial" pitchFamily="34" charset="0"/>
              <a:buChar char="•"/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1605</Words>
  <Application>Microsoft Office PowerPoint</Application>
  <PresentationFormat>On-screen Show (4:3)</PresentationFormat>
  <Paragraphs>484</Paragraphs>
  <Slides>40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Convection “Resolving” Models:  How well is the convection actually resolved?</vt:lpstr>
      <vt:lpstr>Outline</vt:lpstr>
      <vt:lpstr>What is the convective scale?</vt:lpstr>
      <vt:lpstr>Representation of Convection in Numerical Models</vt:lpstr>
      <vt:lpstr>Table of Gridlengths</vt:lpstr>
      <vt:lpstr>PowerPoint Presentation</vt:lpstr>
      <vt:lpstr>Why simulate at the convective scale?</vt:lpstr>
      <vt:lpstr>Why run with explicit convection?</vt:lpstr>
      <vt:lpstr>Why track clouds?</vt:lpstr>
      <vt:lpstr>Forecasting, especially for flash floods</vt:lpstr>
      <vt:lpstr>Boscastle Hindcasts</vt:lpstr>
      <vt:lpstr>What resolution is needed? 21/07/10</vt:lpstr>
      <vt:lpstr>Comparison with Real Data</vt:lpstr>
      <vt:lpstr>Overview of Nimrod system</vt:lpstr>
      <vt:lpstr>Caveat: Radar data is not perfect</vt:lpstr>
      <vt:lpstr>Rainfall region analysis</vt:lpstr>
      <vt:lpstr>Convective Region Identification</vt:lpstr>
      <vt:lpstr>Tracking storms</vt:lpstr>
      <vt:lpstr>Chilbolton data</vt:lpstr>
      <vt:lpstr>PowerPoint Presentation</vt:lpstr>
      <vt:lpstr>PowerPoint Presentation</vt:lpstr>
      <vt:lpstr>Cases scanned</vt:lpstr>
      <vt:lpstr>What is “realistic looking”?</vt:lpstr>
      <vt:lpstr>PowerPoint Presentation</vt:lpstr>
      <vt:lpstr>PowerPoint Presentation</vt:lpstr>
      <vt:lpstr>PowerPoint Presentation</vt:lpstr>
      <vt:lpstr>What is right and wrong?</vt:lpstr>
      <vt:lpstr>Cell sizes</vt:lpstr>
      <vt:lpstr>PowerPoint Presentation</vt:lpstr>
      <vt:lpstr>Cell shapes</vt:lpstr>
      <vt:lpstr>Rain rate distributions</vt:lpstr>
      <vt:lpstr>Mixing length effects</vt:lpstr>
      <vt:lpstr>Mixing length effects, 500m model</vt:lpstr>
      <vt:lpstr>PowerPoint Presentation</vt:lpstr>
      <vt:lpstr>Lifetimes </vt:lpstr>
      <vt:lpstr>Combine area and rainfall for life cycle</vt:lpstr>
      <vt:lpstr>Internal structure</vt:lpstr>
      <vt:lpstr>PowerPoint Presentation</vt:lpstr>
      <vt:lpstr>Example strong case, 25/08/12</vt:lpstr>
      <vt:lpstr>Conclusions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bf738441</dc:creator>
  <cp:lastModifiedBy>Bob Plant</cp:lastModifiedBy>
  <cp:revision>166</cp:revision>
  <cp:lastPrinted>2013-01-25T14:14:13Z</cp:lastPrinted>
  <dcterms:created xsi:type="dcterms:W3CDTF">2012-07-04T11:25:55Z</dcterms:created>
  <dcterms:modified xsi:type="dcterms:W3CDTF">2014-07-10T06:12:40Z</dcterms:modified>
</cp:coreProperties>
</file>